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60" r:id="rId3"/>
    <p:sldId id="288" r:id="rId4"/>
    <p:sldId id="274" r:id="rId5"/>
    <p:sldId id="273" r:id="rId6"/>
    <p:sldId id="276" r:id="rId7"/>
    <p:sldId id="275" r:id="rId8"/>
    <p:sldId id="278" r:id="rId9"/>
    <p:sldId id="279" r:id="rId10"/>
    <p:sldId id="280" r:id="rId11"/>
    <p:sldId id="285" r:id="rId12"/>
    <p:sldId id="281" r:id="rId13"/>
    <p:sldId id="282" r:id="rId14"/>
    <p:sldId id="283" r:id="rId15"/>
    <p:sldId id="286" r:id="rId16"/>
    <p:sldId id="277" r:id="rId17"/>
    <p:sldId id="289" r:id="rId18"/>
    <p:sldId id="290" r:id="rId19"/>
    <p:sldId id="287" r:id="rId20"/>
    <p:sldId id="284" r:id="rId21"/>
    <p:sldId id="272" r:id="rId22"/>
  </p:sldIdLst>
  <p:sldSz cx="12192000" cy="6858000"/>
  <p:notesSz cx="7010400" cy="9296400"/>
  <p:defaultTextStyle>
    <a:defPPr>
      <a:defRPr lang="en-US"/>
    </a:defPPr>
    <a:lvl1pPr marL="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1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8AB"/>
    <a:srgbClr val="FFCC00"/>
    <a:srgbClr val="BF1B90"/>
    <a:srgbClr val="F1852B"/>
    <a:srgbClr val="F6B27A"/>
    <a:srgbClr val="FAE6E0"/>
    <a:srgbClr val="80F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434" autoAdjust="0"/>
  </p:normalViewPr>
  <p:slideViewPr>
    <p:cSldViewPr snapToGrid="0">
      <p:cViewPr varScale="1">
        <p:scale>
          <a:sx n="86" d="100"/>
          <a:sy n="86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83CFE-33BA-4D18-A94F-C7CA1A6D630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9453E3-0027-49F6-B238-48ED974AD2F2}">
      <dgm:prSet phldrT="[Text]" custT="1"/>
      <dgm:spPr/>
      <dgm:t>
        <a:bodyPr/>
        <a:lstStyle/>
        <a:p>
          <a:pPr algn="ctr"/>
          <a:r>
            <a:rPr lang="es-ES_tradnl" sz="2000" dirty="0" smtClean="0">
              <a:solidFill>
                <a:srgbClr val="00B050"/>
              </a:solidFill>
            </a:rPr>
            <a:t>	   </a:t>
          </a:r>
          <a:r>
            <a:rPr lang="es-ES_tradnl" sz="2800" b="1" dirty="0" smtClean="0">
              <a:solidFill>
                <a:srgbClr val="7030A0"/>
              </a:solidFill>
              <a:latin typeface="Bradley Hand ITC" panose="03070402050302030203" pitchFamily="66" charset="0"/>
            </a:rPr>
            <a:t>SUJETO</a:t>
          </a:r>
          <a:r>
            <a:rPr lang="es-ES_tradnl" sz="2000" dirty="0" smtClean="0">
              <a:solidFill>
                <a:srgbClr val="00B050"/>
              </a:solidFill>
            </a:rPr>
            <a:t>	</a:t>
          </a:r>
          <a:r>
            <a:rPr lang="es-ES_tradnl" sz="2000" dirty="0" smtClean="0"/>
            <a:t>	</a:t>
          </a:r>
        </a:p>
        <a:p>
          <a:pPr algn="just"/>
          <a:r>
            <a:rPr lang="es-ES_tradnl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Yo		Nosotros/as</a:t>
          </a:r>
        </a:p>
        <a:p>
          <a:pPr algn="just"/>
          <a:r>
            <a:rPr lang="es-ES_tradnl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Tú		Vosotros/as</a:t>
          </a:r>
        </a:p>
        <a:p>
          <a:pPr algn="just"/>
          <a:r>
            <a:rPr lang="es-ES_tradnl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Él	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Ellos</a:t>
          </a:r>
          <a:endParaRPr lang="en-US" sz="20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Ella	</a:t>
          </a:r>
          <a:r>
            <a:rPr 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Ellas</a:t>
          </a:r>
          <a:endParaRPr lang="en-US" sz="20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Usted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Ustedes</a:t>
          </a:r>
          <a:endParaRPr lang="en-US" sz="2000" dirty="0"/>
        </a:p>
      </dgm:t>
    </dgm:pt>
    <dgm:pt modelId="{E31710B2-C67A-464B-A944-AB7AA913D129}" type="parTrans" cxnId="{A036ED7B-486B-4AAB-A86B-E794E916C5C3}">
      <dgm:prSet/>
      <dgm:spPr/>
      <dgm:t>
        <a:bodyPr/>
        <a:lstStyle/>
        <a:p>
          <a:endParaRPr lang="en-US"/>
        </a:p>
      </dgm:t>
    </dgm:pt>
    <dgm:pt modelId="{4CA27B22-E312-4342-8018-0BE5DC29C80A}" type="sibTrans" cxnId="{A036ED7B-486B-4AAB-A86B-E794E916C5C3}">
      <dgm:prSet/>
      <dgm:spPr/>
      <dgm:t>
        <a:bodyPr/>
        <a:lstStyle/>
        <a:p>
          <a:endParaRPr lang="en-US"/>
        </a:p>
      </dgm:t>
    </dgm:pt>
    <dgm:pt modelId="{FEEBEFB4-A9A2-43A8-AC4E-79D5861E0AFB}">
      <dgm:prSet phldrT="[Text]" custT="1"/>
      <dgm:spPr/>
      <dgm:t>
        <a:bodyPr/>
        <a:lstStyle/>
        <a:p>
          <a:pPr algn="ctr"/>
          <a:r>
            <a:rPr lang="en-US" sz="2800" b="1" dirty="0" smtClean="0">
              <a:solidFill>
                <a:srgbClr val="C00000"/>
              </a:solidFill>
              <a:latin typeface="Bradley Hand ITC" panose="03070402050302030203" pitchFamily="66" charset="0"/>
            </a:rPr>
            <a:t>REFLEXIVOS</a:t>
          </a:r>
        </a:p>
        <a:p>
          <a:pPr algn="just"/>
          <a:r>
            <a:rPr 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sz="24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		</a:t>
          </a:r>
          <a:r>
            <a:rPr lang="en-US" sz="2400" b="1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</a:t>
          </a:r>
          <a:endParaRPr lang="en-US" sz="2400" b="1" dirty="0" smtClean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24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</a:t>
          </a:r>
          <a:r>
            <a:rPr lang="en-US" sz="2400" b="1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</a:t>
          </a:r>
          <a:r>
            <a:rPr lang="en-US" sz="24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2400" b="1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</a:t>
          </a:r>
          <a:endParaRPr lang="en-US" sz="2400" b="1" dirty="0" smtClean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2400" b="1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Se		Se</a:t>
          </a:r>
        </a:p>
        <a:p>
          <a:pPr algn="ctr"/>
          <a:endParaRPr lang="en-US" sz="2400" b="1" dirty="0">
            <a:solidFill>
              <a:srgbClr val="C00000"/>
            </a:solidFill>
            <a:latin typeface="Bradley Hand ITC" panose="03070402050302030203" pitchFamily="66" charset="0"/>
          </a:endParaRPr>
        </a:p>
      </dgm:t>
    </dgm:pt>
    <dgm:pt modelId="{8CDF3993-2D4E-4A7B-9BE0-E693E98CDCD4}" type="parTrans" cxnId="{A807B9D5-E13D-48DB-B547-52658A8D7C21}">
      <dgm:prSet/>
      <dgm:spPr/>
      <dgm:t>
        <a:bodyPr/>
        <a:lstStyle/>
        <a:p>
          <a:endParaRPr lang="en-US"/>
        </a:p>
      </dgm:t>
    </dgm:pt>
    <dgm:pt modelId="{57F34F7E-3610-4023-9853-63D1AB2E50D8}" type="sibTrans" cxnId="{A807B9D5-E13D-48DB-B547-52658A8D7C21}">
      <dgm:prSet/>
      <dgm:spPr/>
      <dgm:t>
        <a:bodyPr/>
        <a:lstStyle/>
        <a:p>
          <a:endParaRPr lang="en-US"/>
        </a:p>
      </dgm:t>
    </dgm:pt>
    <dgm:pt modelId="{771A559D-D3D7-42E8-BCC3-C2773A17C7C0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2800" b="1" dirty="0" smtClean="0">
              <a:solidFill>
                <a:schemeClr val="accent2">
                  <a:lumMod val="50000"/>
                </a:schemeClr>
              </a:solidFill>
              <a:latin typeface="Bradley Hand ITC" panose="03070402050302030203" pitchFamily="66" charset="0"/>
            </a:rPr>
            <a:t>REC</a:t>
          </a:r>
          <a:r>
            <a:rPr lang="en-US" sz="2800" b="1" dirty="0" smtClean="0">
              <a:solidFill>
                <a:schemeClr val="accent2">
                  <a:lumMod val="50000"/>
                </a:schemeClr>
              </a:solidFill>
              <a:latin typeface="Bradley Hand ITC" panose="03070402050302030203" pitchFamily="66" charset="0"/>
              <a:cs typeface="Times New Roman" panose="02020603050405020304" pitchFamily="18" charset="0"/>
            </a:rPr>
            <a:t>ÍPROCOS</a:t>
          </a:r>
        </a:p>
        <a:p>
          <a:pPr algn="ctr"/>
          <a:r>
            <a:rPr lang="en-US" sz="2000" b="1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</a:t>
          </a:r>
          <a:endParaRPr lang="en-US" sz="20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000" b="1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</a:t>
          </a:r>
          <a:endParaRPr lang="en-US" sz="20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</a:t>
          </a:r>
          <a:endParaRPr lang="en-US" sz="2000" b="1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44F8A7-C35D-449E-83FD-E345D01BDCC9}" type="parTrans" cxnId="{8C261291-DC41-4F9E-97D9-6BE069BE453E}">
      <dgm:prSet/>
      <dgm:spPr/>
      <dgm:t>
        <a:bodyPr/>
        <a:lstStyle/>
        <a:p>
          <a:endParaRPr lang="en-US"/>
        </a:p>
      </dgm:t>
    </dgm:pt>
    <dgm:pt modelId="{6CF18DAB-6D4A-44A4-A2DB-9F9188F0E7AD}" type="sibTrans" cxnId="{8C261291-DC41-4F9E-97D9-6BE069BE453E}">
      <dgm:prSet/>
      <dgm:spPr/>
      <dgm:t>
        <a:bodyPr/>
        <a:lstStyle/>
        <a:p>
          <a:endParaRPr lang="en-US"/>
        </a:p>
      </dgm:t>
    </dgm:pt>
    <dgm:pt modelId="{AB6A6397-D5AD-411E-9CB3-B9B2596A3E2B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pPr algn="ctr"/>
          <a:endParaRPr lang="en-US" sz="2400" b="1" dirty="0" smtClean="0">
            <a:solidFill>
              <a:srgbClr val="BF1B90"/>
            </a:solidFill>
            <a:latin typeface="Bradley Hand ITC" panose="03070402050302030203" pitchFamily="66" charset="0"/>
          </a:endParaRPr>
        </a:p>
        <a:p>
          <a:pPr algn="ctr"/>
          <a:r>
            <a:rPr lang="en-US" sz="2400" b="1" dirty="0" smtClean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rPr>
            <a:t>PREPOSICIONALES</a:t>
          </a:r>
        </a:p>
        <a:p>
          <a:pPr algn="just"/>
          <a:r>
            <a:rPr lang="en-US" sz="1600" b="1" dirty="0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Mí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Nosotros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/as</a:t>
          </a:r>
        </a:p>
        <a:p>
          <a:pPr algn="just"/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Ti	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Vosotros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/as</a:t>
          </a:r>
        </a:p>
        <a:p>
          <a:pPr algn="just"/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Él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Ellos</a:t>
          </a:r>
          <a:endParaRPr lang="en-US" sz="1600" b="1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Ella	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Ellas</a:t>
          </a:r>
          <a:endParaRPr lang="en-US" sz="1600" b="1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Usted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Ustedes</a:t>
          </a:r>
          <a:endParaRPr lang="en-US" sz="1600" b="1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Sí</a:t>
          </a:r>
          <a:r>
            <a:rPr lang="en-US" sz="16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Sí</a:t>
          </a:r>
          <a:endParaRPr lang="en-US" sz="1600" b="1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endParaRPr lang="en-US" sz="2800" b="1" dirty="0">
            <a:solidFill>
              <a:srgbClr val="BF1B90"/>
            </a:solidFill>
            <a:latin typeface="Bradley Hand ITC" panose="03070402050302030203" pitchFamily="66" charset="0"/>
          </a:endParaRPr>
        </a:p>
      </dgm:t>
    </dgm:pt>
    <dgm:pt modelId="{E3CAF7DD-706C-406E-AB68-3CDB75378326}" type="parTrans" cxnId="{930B9436-7F02-404A-B234-9C3FED9BEE7C}">
      <dgm:prSet/>
      <dgm:spPr/>
      <dgm:t>
        <a:bodyPr/>
        <a:lstStyle/>
        <a:p>
          <a:endParaRPr lang="en-US"/>
        </a:p>
      </dgm:t>
    </dgm:pt>
    <dgm:pt modelId="{BB609D7F-405B-4359-AD40-1BAEB53A2700}" type="sibTrans" cxnId="{930B9436-7F02-404A-B234-9C3FED9BEE7C}">
      <dgm:prSet/>
      <dgm:spPr/>
      <dgm:t>
        <a:bodyPr/>
        <a:lstStyle/>
        <a:p>
          <a:endParaRPr lang="en-US"/>
        </a:p>
      </dgm:t>
    </dgm:pt>
    <dgm:pt modelId="{C427E766-00B2-4C99-BECB-18AB4A602649}" type="pres">
      <dgm:prSet presAssocID="{16283CFE-33BA-4D18-A94F-C7CA1A6D63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1AD73-522E-43A0-89DF-C8699E09579C}" type="pres">
      <dgm:prSet presAssocID="{2B9453E3-0027-49F6-B238-48ED974AD2F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BA6C1-D80A-4A8F-9CD0-F6AE8D2DC5F2}" type="pres">
      <dgm:prSet presAssocID="{4CA27B22-E312-4342-8018-0BE5DC29C80A}" presName="sibTrans" presStyleCnt="0"/>
      <dgm:spPr/>
    </dgm:pt>
    <dgm:pt modelId="{660AC375-7064-494A-9475-A170FE640244}" type="pres">
      <dgm:prSet presAssocID="{FEEBEFB4-A9A2-43A8-AC4E-79D5861E0AF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B89C9-10D6-428F-A4A8-47C711C43D1A}" type="pres">
      <dgm:prSet presAssocID="{57F34F7E-3610-4023-9853-63D1AB2E50D8}" presName="sibTrans" presStyleCnt="0"/>
      <dgm:spPr/>
    </dgm:pt>
    <dgm:pt modelId="{5C51134B-B05C-41AA-9874-925D70E7BF20}" type="pres">
      <dgm:prSet presAssocID="{771A559D-D3D7-42E8-BCC3-C2773A17C7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D2219-88EB-43F6-8893-E651B837B6A8}" type="pres">
      <dgm:prSet presAssocID="{6CF18DAB-6D4A-44A4-A2DB-9F9188F0E7AD}" presName="sibTrans" presStyleCnt="0"/>
      <dgm:spPr/>
    </dgm:pt>
    <dgm:pt modelId="{47D89830-7AD1-463E-A03C-44D1446508ED}" type="pres">
      <dgm:prSet presAssocID="{AB6A6397-D5AD-411E-9CB3-B9B2596A3E2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261291-DC41-4F9E-97D9-6BE069BE453E}" srcId="{16283CFE-33BA-4D18-A94F-C7CA1A6D6309}" destId="{771A559D-D3D7-42E8-BCC3-C2773A17C7C0}" srcOrd="2" destOrd="0" parTransId="{9A44F8A7-C35D-449E-83FD-E345D01BDCC9}" sibTransId="{6CF18DAB-6D4A-44A4-A2DB-9F9188F0E7AD}"/>
    <dgm:cxn modelId="{930B9436-7F02-404A-B234-9C3FED9BEE7C}" srcId="{16283CFE-33BA-4D18-A94F-C7CA1A6D6309}" destId="{AB6A6397-D5AD-411E-9CB3-B9B2596A3E2B}" srcOrd="3" destOrd="0" parTransId="{E3CAF7DD-706C-406E-AB68-3CDB75378326}" sibTransId="{BB609D7F-405B-4359-AD40-1BAEB53A2700}"/>
    <dgm:cxn modelId="{A036ED7B-486B-4AAB-A86B-E794E916C5C3}" srcId="{16283CFE-33BA-4D18-A94F-C7CA1A6D6309}" destId="{2B9453E3-0027-49F6-B238-48ED974AD2F2}" srcOrd="0" destOrd="0" parTransId="{E31710B2-C67A-464B-A944-AB7AA913D129}" sibTransId="{4CA27B22-E312-4342-8018-0BE5DC29C80A}"/>
    <dgm:cxn modelId="{82FF177F-FBC3-4217-8B85-AAE0034A40D4}" type="presOf" srcId="{FEEBEFB4-A9A2-43A8-AC4E-79D5861E0AFB}" destId="{660AC375-7064-494A-9475-A170FE640244}" srcOrd="0" destOrd="0" presId="urn:microsoft.com/office/officeart/2005/8/layout/default"/>
    <dgm:cxn modelId="{E8D83581-814E-4DEB-89EB-E7B837BC8463}" type="presOf" srcId="{771A559D-D3D7-42E8-BCC3-C2773A17C7C0}" destId="{5C51134B-B05C-41AA-9874-925D70E7BF20}" srcOrd="0" destOrd="0" presId="urn:microsoft.com/office/officeart/2005/8/layout/default"/>
    <dgm:cxn modelId="{A258A432-9F56-4074-80D1-75B5E474946A}" type="presOf" srcId="{2B9453E3-0027-49F6-B238-48ED974AD2F2}" destId="{D201AD73-522E-43A0-89DF-C8699E09579C}" srcOrd="0" destOrd="0" presId="urn:microsoft.com/office/officeart/2005/8/layout/default"/>
    <dgm:cxn modelId="{A807B9D5-E13D-48DB-B547-52658A8D7C21}" srcId="{16283CFE-33BA-4D18-A94F-C7CA1A6D6309}" destId="{FEEBEFB4-A9A2-43A8-AC4E-79D5861E0AFB}" srcOrd="1" destOrd="0" parTransId="{8CDF3993-2D4E-4A7B-9BE0-E693E98CDCD4}" sibTransId="{57F34F7E-3610-4023-9853-63D1AB2E50D8}"/>
    <dgm:cxn modelId="{B7E65008-F956-47F6-B091-67287936F060}" type="presOf" srcId="{AB6A6397-D5AD-411E-9CB3-B9B2596A3E2B}" destId="{47D89830-7AD1-463E-A03C-44D1446508ED}" srcOrd="0" destOrd="0" presId="urn:microsoft.com/office/officeart/2005/8/layout/default"/>
    <dgm:cxn modelId="{F24BEAF9-F761-43BD-8E03-6145D9CD37C4}" type="presOf" srcId="{16283CFE-33BA-4D18-A94F-C7CA1A6D6309}" destId="{C427E766-00B2-4C99-BECB-18AB4A602649}" srcOrd="0" destOrd="0" presId="urn:microsoft.com/office/officeart/2005/8/layout/default"/>
    <dgm:cxn modelId="{D976BB12-8DB3-4E8B-ACE1-5DBA0C426D5B}" type="presParOf" srcId="{C427E766-00B2-4C99-BECB-18AB4A602649}" destId="{D201AD73-522E-43A0-89DF-C8699E09579C}" srcOrd="0" destOrd="0" presId="urn:microsoft.com/office/officeart/2005/8/layout/default"/>
    <dgm:cxn modelId="{E6FB1AEE-6B35-4A36-87C8-C3AC32FFB5E2}" type="presParOf" srcId="{C427E766-00B2-4C99-BECB-18AB4A602649}" destId="{3DEBA6C1-D80A-4A8F-9CD0-F6AE8D2DC5F2}" srcOrd="1" destOrd="0" presId="urn:microsoft.com/office/officeart/2005/8/layout/default"/>
    <dgm:cxn modelId="{BFE72EC4-D404-4405-BB37-151411A34CB7}" type="presParOf" srcId="{C427E766-00B2-4C99-BECB-18AB4A602649}" destId="{660AC375-7064-494A-9475-A170FE640244}" srcOrd="2" destOrd="0" presId="urn:microsoft.com/office/officeart/2005/8/layout/default"/>
    <dgm:cxn modelId="{B7005474-34E1-4196-9897-5E6791D34050}" type="presParOf" srcId="{C427E766-00B2-4C99-BECB-18AB4A602649}" destId="{16AB89C9-10D6-428F-A4A8-47C711C43D1A}" srcOrd="3" destOrd="0" presId="urn:microsoft.com/office/officeart/2005/8/layout/default"/>
    <dgm:cxn modelId="{31E8DBD9-DA90-4C12-954A-E068C9C156BB}" type="presParOf" srcId="{C427E766-00B2-4C99-BECB-18AB4A602649}" destId="{5C51134B-B05C-41AA-9874-925D70E7BF20}" srcOrd="4" destOrd="0" presId="urn:microsoft.com/office/officeart/2005/8/layout/default"/>
    <dgm:cxn modelId="{99A93C19-B41B-496B-91DC-E982E2733FD0}" type="presParOf" srcId="{C427E766-00B2-4C99-BECB-18AB4A602649}" destId="{DBBD2219-88EB-43F6-8893-E651B837B6A8}" srcOrd="5" destOrd="0" presId="urn:microsoft.com/office/officeart/2005/8/layout/default"/>
    <dgm:cxn modelId="{3FC562DF-697D-48DD-85D9-9D58FCA90495}" type="presParOf" srcId="{C427E766-00B2-4C99-BECB-18AB4A602649}" destId="{47D89830-7AD1-463E-A03C-44D1446508E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87873-FD79-43D0-8CC7-0A6243227A47}" type="doc">
      <dgm:prSet loTypeId="urn:microsoft.com/office/officeart/2005/8/layout/chart3" loCatId="cycle" qsTypeId="urn:microsoft.com/office/officeart/2005/8/quickstyle/simple1" qsCatId="simple" csTypeId="urn:microsoft.com/office/officeart/2005/8/colors/colorful1" csCatId="colorful" phldr="1"/>
      <dgm:spPr/>
    </dgm:pt>
    <dgm:pt modelId="{D607B25F-D37B-476F-ACDB-481F63C4C384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1800" b="1" dirty="0" err="1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1800" b="1" dirty="0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pasadas</a:t>
          </a:r>
          <a:endParaRPr lang="en-US" sz="1800" b="1" dirty="0" smtClean="0">
            <a:solidFill>
              <a:srgbClr val="FFCC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US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 </a:t>
          </a:r>
          <a:r>
            <a:rPr lang="en-US" sz="1800" b="1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Imperfecto</a:t>
          </a:r>
          <a:endParaRPr lang="en-US" sz="1800" b="1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en-US" sz="1800" b="1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hacía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ayer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por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tarde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biblioteca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algn="l"/>
          <a:endParaRPr lang="en-US" sz="1800" b="1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US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1800" b="1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Acabar</a:t>
          </a:r>
          <a:r>
            <a:rPr lang="en-US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+ </a:t>
          </a:r>
          <a:r>
            <a:rPr lang="en-US" sz="1800" b="1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Infinitivo</a:t>
          </a:r>
          <a:endParaRPr lang="en-US" sz="1800" b="1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acabo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hacer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por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eso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puedo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divertirme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algn="just"/>
          <a:endParaRPr lang="en-US" sz="1800" b="1" dirty="0" smtClean="0">
            <a:solidFill>
              <a:schemeClr val="accent1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/>
          <a:endParaRPr lang="en-US" sz="2000" b="1" dirty="0" smtClean="0">
            <a:solidFill>
              <a:schemeClr val="accent1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FA1088-C0E1-4B9F-9331-0D91A7D538E7}" type="parTrans" cxnId="{A8B0D2B5-7AA2-4E55-9A16-F5DB76342EA0}">
      <dgm:prSet/>
      <dgm:spPr/>
      <dgm:t>
        <a:bodyPr/>
        <a:lstStyle/>
        <a:p>
          <a:endParaRPr lang="en-US"/>
        </a:p>
      </dgm:t>
    </dgm:pt>
    <dgm:pt modelId="{F3BFCC88-5016-4746-BB0A-9F29A0E63820}" type="sibTrans" cxnId="{A8B0D2B5-7AA2-4E55-9A16-F5DB76342EA0}">
      <dgm:prSet/>
      <dgm:spPr/>
      <dgm:t>
        <a:bodyPr/>
        <a:lstStyle/>
        <a:p>
          <a:endParaRPr lang="en-US"/>
        </a:p>
      </dgm:t>
    </dgm:pt>
    <dgm:pt modelId="{374228CC-1B6F-4E90-91B4-22137132213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000" b="1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futuras</a:t>
          </a:r>
          <a:endParaRPr lang="en-US" sz="20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20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0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20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Ir</a:t>
          </a:r>
          <a:r>
            <a:rPr lang="en-US" sz="20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 + </a:t>
          </a:r>
          <a:r>
            <a:rPr lang="en-US" sz="2000" b="1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infinitivo</a:t>
          </a:r>
          <a:endParaRPr lang="en-US" sz="2000" b="1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20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000" b="1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20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voy</a:t>
          </a:r>
          <a:r>
            <a:rPr lang="en-US" sz="20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US" sz="2000" b="1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hacer</a:t>
          </a:r>
          <a:r>
            <a:rPr lang="en-US" sz="20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2000" b="1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20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mañana</a:t>
          </a:r>
          <a:r>
            <a:rPr lang="en-US" sz="20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b="1" dirty="0">
            <a:solidFill>
              <a:srgbClr val="00B0F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2D35A8-EEF0-4DCE-B1E4-A3696C0ECD82}" type="parTrans" cxnId="{29729548-6AEA-4EAB-BF42-63BA44F651C4}">
      <dgm:prSet/>
      <dgm:spPr/>
      <dgm:t>
        <a:bodyPr/>
        <a:lstStyle/>
        <a:p>
          <a:endParaRPr lang="en-US"/>
        </a:p>
      </dgm:t>
    </dgm:pt>
    <dgm:pt modelId="{D961A60B-65F3-4FB4-BF41-8384A5E5BA27}" type="sibTrans" cxnId="{29729548-6AEA-4EAB-BF42-63BA44F651C4}">
      <dgm:prSet/>
      <dgm:spPr/>
      <dgm:t>
        <a:bodyPr/>
        <a:lstStyle/>
        <a:p>
          <a:endParaRPr lang="en-US"/>
        </a:p>
      </dgm:t>
    </dgm:pt>
    <dgm:pt modelId="{4BADD1FC-92F5-4A1B-BBF1-667A78B401FA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 err="1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1800" b="1" dirty="0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presentes</a:t>
          </a:r>
          <a:endParaRPr lang="en-US" sz="1800" b="1" dirty="0" smtClean="0">
            <a:solidFill>
              <a:srgbClr val="BF1B9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800" b="1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1800" b="1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</a:t>
          </a:r>
          <a:r>
            <a:rPr lang="en-US" sz="1800" b="1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indicativo</a:t>
          </a:r>
          <a:endParaRPr lang="en-US" sz="1800" b="1" dirty="0" smtClean="0">
            <a:solidFill>
              <a:srgbClr val="F1852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hago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800" b="1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1800" b="1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</a:t>
          </a:r>
          <a:r>
            <a:rPr lang="en-US" sz="1800" b="1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progresivo</a:t>
          </a:r>
          <a:endParaRPr lang="en-US" sz="1800" b="1" dirty="0" smtClean="0">
            <a:solidFill>
              <a:srgbClr val="F1852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estoy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haciendo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CD4FF4-5A22-4D15-8446-7AFF219EE519}" type="parTrans" cxnId="{B8D8E27F-6522-4BCF-93EE-AB649125632A}">
      <dgm:prSet/>
      <dgm:spPr/>
      <dgm:t>
        <a:bodyPr/>
        <a:lstStyle/>
        <a:p>
          <a:endParaRPr lang="en-US"/>
        </a:p>
      </dgm:t>
    </dgm:pt>
    <dgm:pt modelId="{098E83CF-493B-4E23-9874-4011BA937883}" type="sibTrans" cxnId="{B8D8E27F-6522-4BCF-93EE-AB649125632A}">
      <dgm:prSet/>
      <dgm:spPr/>
      <dgm:t>
        <a:bodyPr/>
        <a:lstStyle/>
        <a:p>
          <a:endParaRPr lang="en-US"/>
        </a:p>
      </dgm:t>
    </dgm:pt>
    <dgm:pt modelId="{11799137-B2E4-4A37-BD46-C56B9D3330C3}" type="pres">
      <dgm:prSet presAssocID="{7C287873-FD79-43D0-8CC7-0A6243227A47}" presName="compositeShape" presStyleCnt="0">
        <dgm:presLayoutVars>
          <dgm:chMax val="7"/>
          <dgm:dir/>
          <dgm:resizeHandles val="exact"/>
        </dgm:presLayoutVars>
      </dgm:prSet>
      <dgm:spPr/>
    </dgm:pt>
    <dgm:pt modelId="{8D269444-58B7-4A85-A7AC-AA002D4C993A}" type="pres">
      <dgm:prSet presAssocID="{7C287873-FD79-43D0-8CC7-0A6243227A47}" presName="wedge1" presStyleLbl="node1" presStyleIdx="0" presStyleCnt="3" custScaleX="176889" custScaleY="142009" custLinFactNeighborX="22226" custLinFactNeighborY="11267"/>
      <dgm:spPr/>
      <dgm:t>
        <a:bodyPr/>
        <a:lstStyle/>
        <a:p>
          <a:endParaRPr lang="en-US"/>
        </a:p>
      </dgm:t>
    </dgm:pt>
    <dgm:pt modelId="{E2126675-89A8-4246-BC3E-47FBFE406984}" type="pres">
      <dgm:prSet presAssocID="{7C287873-FD79-43D0-8CC7-0A6243227A4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B9BD4-F7AC-4A7A-A6AA-F8050D92FD38}" type="pres">
      <dgm:prSet presAssocID="{7C287873-FD79-43D0-8CC7-0A6243227A47}" presName="wedge2" presStyleLbl="node1" presStyleIdx="1" presStyleCnt="3" custScaleX="171009" custScaleY="110768" custLinFactNeighborX="10950" custLinFactNeighborY="1192"/>
      <dgm:spPr/>
      <dgm:t>
        <a:bodyPr/>
        <a:lstStyle/>
        <a:p>
          <a:endParaRPr lang="en-US"/>
        </a:p>
      </dgm:t>
    </dgm:pt>
    <dgm:pt modelId="{B9080CCB-37B9-4714-8255-5BC4E6BEA247}" type="pres">
      <dgm:prSet presAssocID="{7C287873-FD79-43D0-8CC7-0A6243227A4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2B143-4AE6-4FB6-B5D4-B795736EDCF6}" type="pres">
      <dgm:prSet presAssocID="{7C287873-FD79-43D0-8CC7-0A6243227A47}" presName="wedge3" presStyleLbl="node1" presStyleIdx="2" presStyleCnt="3" custScaleX="203473" custScaleY="129116" custLinFactNeighborX="3914" custLinFactNeighborY="1546"/>
      <dgm:spPr/>
      <dgm:t>
        <a:bodyPr/>
        <a:lstStyle/>
        <a:p>
          <a:endParaRPr lang="en-US"/>
        </a:p>
      </dgm:t>
    </dgm:pt>
    <dgm:pt modelId="{0377E117-655C-49C1-A876-8E5E8500018E}" type="pres">
      <dgm:prSet presAssocID="{7C287873-FD79-43D0-8CC7-0A6243227A4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12269B-AACB-4FC3-AE6F-6A9D72203DAA}" type="presOf" srcId="{D607B25F-D37B-476F-ACDB-481F63C4C384}" destId="{8D269444-58B7-4A85-A7AC-AA002D4C993A}" srcOrd="0" destOrd="0" presId="urn:microsoft.com/office/officeart/2005/8/layout/chart3"/>
    <dgm:cxn modelId="{970F269F-38CD-4BD3-81AD-41CA8E3AE3D4}" type="presOf" srcId="{4BADD1FC-92F5-4A1B-BBF1-667A78B401FA}" destId="{0377E117-655C-49C1-A876-8E5E8500018E}" srcOrd="1" destOrd="0" presId="urn:microsoft.com/office/officeart/2005/8/layout/chart3"/>
    <dgm:cxn modelId="{B8D8E27F-6522-4BCF-93EE-AB649125632A}" srcId="{7C287873-FD79-43D0-8CC7-0A6243227A47}" destId="{4BADD1FC-92F5-4A1B-BBF1-667A78B401FA}" srcOrd="2" destOrd="0" parTransId="{7DCD4FF4-5A22-4D15-8446-7AFF219EE519}" sibTransId="{098E83CF-493B-4E23-9874-4011BA937883}"/>
    <dgm:cxn modelId="{DE2F1AC7-5D1B-43A0-B58D-DC67A58548D8}" type="presOf" srcId="{7C287873-FD79-43D0-8CC7-0A6243227A47}" destId="{11799137-B2E4-4A37-BD46-C56B9D3330C3}" srcOrd="0" destOrd="0" presId="urn:microsoft.com/office/officeart/2005/8/layout/chart3"/>
    <dgm:cxn modelId="{A8B0D2B5-7AA2-4E55-9A16-F5DB76342EA0}" srcId="{7C287873-FD79-43D0-8CC7-0A6243227A47}" destId="{D607B25F-D37B-476F-ACDB-481F63C4C384}" srcOrd="0" destOrd="0" parTransId="{5AFA1088-C0E1-4B9F-9331-0D91A7D538E7}" sibTransId="{F3BFCC88-5016-4746-BB0A-9F29A0E63820}"/>
    <dgm:cxn modelId="{7FAE850A-6D79-44C9-9EEB-36E3F5D38CD3}" type="presOf" srcId="{D607B25F-D37B-476F-ACDB-481F63C4C384}" destId="{E2126675-89A8-4246-BC3E-47FBFE406984}" srcOrd="1" destOrd="0" presId="urn:microsoft.com/office/officeart/2005/8/layout/chart3"/>
    <dgm:cxn modelId="{18DA01A6-354E-4E8B-ABE1-A01FF6A23B4F}" type="presOf" srcId="{374228CC-1B6F-4E90-91B4-221371322134}" destId="{B9080CCB-37B9-4714-8255-5BC4E6BEA247}" srcOrd="1" destOrd="0" presId="urn:microsoft.com/office/officeart/2005/8/layout/chart3"/>
    <dgm:cxn modelId="{29729548-6AEA-4EAB-BF42-63BA44F651C4}" srcId="{7C287873-FD79-43D0-8CC7-0A6243227A47}" destId="{374228CC-1B6F-4E90-91B4-221371322134}" srcOrd="1" destOrd="0" parTransId="{6B2D35A8-EEF0-4DCE-B1E4-A3696C0ECD82}" sibTransId="{D961A60B-65F3-4FB4-BF41-8384A5E5BA27}"/>
    <dgm:cxn modelId="{32C5EE77-2610-42C5-B1A5-16B4C90D94A3}" type="presOf" srcId="{374228CC-1B6F-4E90-91B4-221371322134}" destId="{E7EB9BD4-F7AC-4A7A-A6AA-F8050D92FD38}" srcOrd="0" destOrd="0" presId="urn:microsoft.com/office/officeart/2005/8/layout/chart3"/>
    <dgm:cxn modelId="{A9F86322-912B-4774-B260-D7A07DD5B83A}" type="presOf" srcId="{4BADD1FC-92F5-4A1B-BBF1-667A78B401FA}" destId="{F662B143-4AE6-4FB6-B5D4-B795736EDCF6}" srcOrd="0" destOrd="0" presId="urn:microsoft.com/office/officeart/2005/8/layout/chart3"/>
    <dgm:cxn modelId="{53349E0E-0D92-4196-A724-A62E6116CC8B}" type="presParOf" srcId="{11799137-B2E4-4A37-BD46-C56B9D3330C3}" destId="{8D269444-58B7-4A85-A7AC-AA002D4C993A}" srcOrd="0" destOrd="0" presId="urn:microsoft.com/office/officeart/2005/8/layout/chart3"/>
    <dgm:cxn modelId="{A292730B-3FE2-4D16-A10A-74A4F017E73E}" type="presParOf" srcId="{11799137-B2E4-4A37-BD46-C56B9D3330C3}" destId="{E2126675-89A8-4246-BC3E-47FBFE406984}" srcOrd="1" destOrd="0" presId="urn:microsoft.com/office/officeart/2005/8/layout/chart3"/>
    <dgm:cxn modelId="{375B9DA2-343B-499F-AA3A-DC8143E1D99A}" type="presParOf" srcId="{11799137-B2E4-4A37-BD46-C56B9D3330C3}" destId="{E7EB9BD4-F7AC-4A7A-A6AA-F8050D92FD38}" srcOrd="2" destOrd="0" presId="urn:microsoft.com/office/officeart/2005/8/layout/chart3"/>
    <dgm:cxn modelId="{399C7017-6FE1-4C03-B27B-569B2423DCFC}" type="presParOf" srcId="{11799137-B2E4-4A37-BD46-C56B9D3330C3}" destId="{B9080CCB-37B9-4714-8255-5BC4E6BEA247}" srcOrd="3" destOrd="0" presId="urn:microsoft.com/office/officeart/2005/8/layout/chart3"/>
    <dgm:cxn modelId="{2BCA9177-F297-4380-BC41-614A7F09FF24}" type="presParOf" srcId="{11799137-B2E4-4A37-BD46-C56B9D3330C3}" destId="{F662B143-4AE6-4FB6-B5D4-B795736EDCF6}" srcOrd="4" destOrd="0" presId="urn:microsoft.com/office/officeart/2005/8/layout/chart3"/>
    <dgm:cxn modelId="{434E4374-4FF2-4E4D-9692-89A8407FD4D1}" type="presParOf" srcId="{11799137-B2E4-4A37-BD46-C56B9D3330C3}" destId="{0377E117-655C-49C1-A876-8E5E8500018E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AD73-522E-43A0-89DF-C8699E09579C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>
              <a:solidFill>
                <a:srgbClr val="00B050"/>
              </a:solidFill>
            </a:rPr>
            <a:t>	   </a:t>
          </a:r>
          <a:r>
            <a:rPr lang="es-ES_tradnl" sz="2800" b="1" kern="1200" dirty="0" smtClean="0">
              <a:solidFill>
                <a:srgbClr val="7030A0"/>
              </a:solidFill>
              <a:latin typeface="Bradley Hand ITC" panose="03070402050302030203" pitchFamily="66" charset="0"/>
            </a:rPr>
            <a:t>SUJETO</a:t>
          </a:r>
          <a:r>
            <a:rPr lang="es-ES_tradnl" sz="2000" kern="1200" dirty="0" smtClean="0">
              <a:solidFill>
                <a:srgbClr val="00B050"/>
              </a:solidFill>
            </a:rPr>
            <a:t>	</a:t>
          </a:r>
          <a:r>
            <a:rPr lang="es-ES_tradnl" sz="2000" kern="1200" dirty="0" smtClean="0"/>
            <a:t>	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Yo		Nosotros/as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Tú		Vosotros/as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Él	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Ellos</a:t>
          </a:r>
          <a:endParaRPr lang="en-US" sz="20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Ella	</a:t>
          </a:r>
          <a:r>
            <a:rPr lang="en-US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Ellas</a:t>
          </a:r>
          <a:endParaRPr lang="en-US" sz="20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Usted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Ustedes</a:t>
          </a:r>
          <a:endParaRPr lang="en-US" sz="2000" kern="1200" dirty="0"/>
        </a:p>
      </dsp:txBody>
      <dsp:txXfrm>
        <a:off x="992" y="194138"/>
        <a:ext cx="3869531" cy="2321718"/>
      </dsp:txXfrm>
    </dsp:sp>
    <dsp:sp modelId="{660AC375-7064-494A-9475-A170FE640244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C00000"/>
              </a:solidFill>
              <a:latin typeface="Bradley Hand ITC" panose="03070402050302030203" pitchFamily="66" charset="0"/>
            </a:rPr>
            <a:t>REFLEXIVOS</a:t>
          </a:r>
        </a:p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US" sz="2400" b="1" kern="12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		</a:t>
          </a:r>
          <a:r>
            <a:rPr lang="en-US" sz="2400" b="1" kern="1200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</a:t>
          </a:r>
          <a:endParaRPr lang="en-US" sz="2400" b="1" kern="1200" dirty="0" smtClean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</a:t>
          </a:r>
          <a:r>
            <a:rPr lang="en-US" sz="2400" b="1" kern="1200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</a:t>
          </a:r>
          <a:r>
            <a:rPr lang="en-US" sz="2400" b="1" kern="12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2400" b="1" kern="1200" dirty="0" err="1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</a:t>
          </a:r>
          <a:endParaRPr lang="en-US" sz="2400" b="1" kern="1200" dirty="0" smtClean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Se		Se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rgbClr val="C00000"/>
            </a:solidFill>
            <a:latin typeface="Bradley Hand ITC" panose="03070402050302030203" pitchFamily="66" charset="0"/>
          </a:endParaRPr>
        </a:p>
      </dsp:txBody>
      <dsp:txXfrm>
        <a:off x="4257476" y="194138"/>
        <a:ext cx="3869531" cy="2321718"/>
      </dsp:txXfrm>
    </dsp:sp>
    <dsp:sp modelId="{5C51134B-B05C-41AA-9874-925D70E7BF20}">
      <dsp:nvSpPr>
        <dsp:cNvPr id="0" name=""/>
        <dsp:cNvSpPr/>
      </dsp:nvSpPr>
      <dsp:spPr>
        <a:xfrm>
          <a:off x="992" y="2902810"/>
          <a:ext cx="3869531" cy="232171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accent2">
                  <a:lumMod val="50000"/>
                </a:schemeClr>
              </a:solidFill>
              <a:latin typeface="Bradley Hand ITC" panose="03070402050302030203" pitchFamily="66" charset="0"/>
            </a:rPr>
            <a:t>REC</a:t>
          </a:r>
          <a:r>
            <a:rPr lang="en-US" sz="2800" b="1" kern="1200" dirty="0" smtClean="0">
              <a:solidFill>
                <a:schemeClr val="accent2">
                  <a:lumMod val="50000"/>
                </a:schemeClr>
              </a:solidFill>
              <a:latin typeface="Bradley Hand ITC" panose="03070402050302030203" pitchFamily="66" charset="0"/>
              <a:cs typeface="Times New Roman" panose="02020603050405020304" pitchFamily="18" charset="0"/>
            </a:rPr>
            <a:t>ÍPROCOS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</a:t>
          </a:r>
          <a:endParaRPr lang="en-US" sz="20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</a:t>
          </a:r>
          <a:endParaRPr lang="en-US" sz="20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</a:t>
          </a:r>
          <a:endParaRPr lang="en-US" sz="2000" b="1" kern="1200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92" y="2902810"/>
        <a:ext cx="3869531" cy="2321718"/>
      </dsp:txXfrm>
    </dsp:sp>
    <dsp:sp modelId="{47D89830-7AD1-463E-A03C-44D1446508ED}">
      <dsp:nvSpPr>
        <dsp:cNvPr id="0" name=""/>
        <dsp:cNvSpPr/>
      </dsp:nvSpPr>
      <dsp:spPr>
        <a:xfrm>
          <a:off x="4257476" y="2902810"/>
          <a:ext cx="3869531" cy="232171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rgbClr val="BF1B90"/>
            </a:solidFill>
            <a:latin typeface="Bradley Hand ITC" panose="03070402050302030203" pitchFamily="66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rPr>
            <a:t>PREPOSICIONALES</a:t>
          </a: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Mí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Nosotros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/as</a:t>
          </a: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Ti	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Vosotros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/as</a:t>
          </a: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Él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Ellos</a:t>
          </a:r>
          <a:endParaRPr lang="en-US" sz="1600" b="1" kern="1200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Ella	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Ellas</a:t>
          </a:r>
          <a:endParaRPr lang="en-US" sz="1600" b="1" kern="1200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Usted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Ustedes</a:t>
          </a:r>
          <a:endParaRPr lang="en-US" sz="1600" b="1" kern="1200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    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Sí</a:t>
          </a:r>
          <a:r>
            <a:rPr lang="en-US" sz="16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	</a:t>
          </a: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Sí</a:t>
          </a:r>
          <a:endParaRPr lang="en-US" sz="1600" b="1" kern="1200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dirty="0">
            <a:solidFill>
              <a:srgbClr val="BF1B90"/>
            </a:solidFill>
            <a:latin typeface="Bradley Hand ITC" panose="03070402050302030203" pitchFamily="66" charset="0"/>
          </a:endParaRPr>
        </a:p>
      </dsp:txBody>
      <dsp:txXfrm>
        <a:off x="4257476" y="2902810"/>
        <a:ext cx="3869531" cy="232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69444-58B7-4A85-A7AC-AA002D4C993A}">
      <dsp:nvSpPr>
        <dsp:cNvPr id="0" name=""/>
        <dsp:cNvSpPr/>
      </dsp:nvSpPr>
      <dsp:spPr>
        <a:xfrm>
          <a:off x="1930923" y="-11146"/>
          <a:ext cx="9226870" cy="7407462"/>
        </a:xfrm>
        <a:prstGeom prst="pie">
          <a:avLst>
            <a:gd name="adj1" fmla="val 16200000"/>
            <a:gd name="adj2" fmla="val 1800000"/>
          </a:avLst>
        </a:prstGeom>
        <a:solidFill>
          <a:schemeClr val="tx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1800" b="1" kern="1200" dirty="0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pasadas</a:t>
          </a:r>
          <a:endParaRPr lang="en-US" sz="1800" b="1" kern="1200" dirty="0" smtClean="0">
            <a:solidFill>
              <a:srgbClr val="FFCC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 </a:t>
          </a:r>
          <a:r>
            <a:rPr lang="en-US" sz="1800" b="1" kern="1200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Imperfecto</a:t>
          </a:r>
          <a:endParaRPr lang="en-US" sz="1800" b="1" kern="1200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hacía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ayer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por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tarde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biblioteca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1800" b="1" kern="1200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Acabar</a:t>
          </a:r>
          <a:r>
            <a:rPr lang="en-US" sz="1800" b="1" kern="12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+ </a:t>
          </a:r>
          <a:r>
            <a:rPr lang="en-US" sz="1800" b="1" kern="1200" dirty="0" err="1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Infinitivo</a:t>
          </a:r>
          <a:endParaRPr lang="en-US" sz="1800" b="1" kern="1200" dirty="0" smtClean="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acabo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hacer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por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eso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puedo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divertirme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kern="1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accent1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>
            <a:solidFill>
              <a:schemeClr val="accent1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47485" y="1355706"/>
        <a:ext cx="3130545" cy="2469154"/>
      </dsp:txXfrm>
    </dsp:sp>
    <dsp:sp modelId="{E7EB9BD4-F7AC-4A7A-A6AA-F8050D92FD38}">
      <dsp:nvSpPr>
        <dsp:cNvPr id="0" name=""/>
        <dsp:cNvSpPr/>
      </dsp:nvSpPr>
      <dsp:spPr>
        <a:xfrm>
          <a:off x="1227219" y="433361"/>
          <a:ext cx="8920158" cy="5777872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20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futuras</a:t>
          </a:r>
          <a:endParaRPr lang="en-US" sz="20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20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Ir</a:t>
          </a:r>
          <a:r>
            <a:rPr lang="en-US" sz="2000" b="1" kern="1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 + </a:t>
          </a:r>
          <a:r>
            <a:rPr lang="en-US" sz="2000" b="1" kern="12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infinitivo</a:t>
          </a:r>
          <a:endParaRPr lang="en-US" sz="2000" b="1" kern="1200" dirty="0" smtClean="0">
            <a:solidFill>
              <a:schemeClr val="accent5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2000" b="1" kern="12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voy</a:t>
          </a:r>
          <a:r>
            <a:rPr lang="en-US" sz="2000" b="1" kern="12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 </a:t>
          </a:r>
          <a:r>
            <a:rPr lang="en-US" sz="2000" b="1" kern="1200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hacer</a:t>
          </a:r>
          <a:r>
            <a:rPr lang="en-US" sz="2000" b="1" kern="12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2000" b="1" kern="1200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2000" b="1" kern="12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mañana</a:t>
          </a:r>
          <a:r>
            <a:rPr lang="en-US" sz="2000" b="1" kern="12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b="1" kern="1200" dirty="0">
            <a:solidFill>
              <a:srgbClr val="00B0F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9643" y="4078923"/>
        <a:ext cx="4035309" cy="1788388"/>
      </dsp:txXfrm>
    </dsp:sp>
    <dsp:sp modelId="{F662B143-4AE6-4FB6-B5D4-B795736EDCF6}">
      <dsp:nvSpPr>
        <dsp:cNvPr id="0" name=""/>
        <dsp:cNvSpPr/>
      </dsp:nvSpPr>
      <dsp:spPr>
        <a:xfrm>
          <a:off x="13515" y="-26706"/>
          <a:ext cx="10613543" cy="673493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Acciones</a:t>
          </a:r>
          <a:r>
            <a:rPr lang="en-US" sz="1800" b="1" kern="1200" dirty="0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BF1B9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presentes</a:t>
          </a:r>
          <a:endParaRPr lang="en-US" sz="1800" b="1" kern="1200" dirty="0" smtClean="0">
            <a:solidFill>
              <a:srgbClr val="BF1B9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1800" b="1" kern="1200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</a:t>
          </a:r>
          <a:r>
            <a:rPr lang="en-US" sz="1800" b="1" kern="1200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indicativo</a:t>
          </a:r>
          <a:endParaRPr lang="en-US" sz="1800" b="1" kern="1200" dirty="0" smtClean="0">
            <a:solidFill>
              <a:srgbClr val="F1852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hago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1800" b="1" kern="1200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Presente</a:t>
          </a:r>
          <a:r>
            <a:rPr lang="en-US" sz="1800" b="1" kern="1200" dirty="0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F1852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progresivo</a:t>
          </a:r>
          <a:endParaRPr lang="en-US" sz="1800" b="1" kern="1200" dirty="0" smtClean="0">
            <a:solidFill>
              <a:srgbClr val="F1852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estoy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haciendo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la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tarea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ahora</a:t>
          </a:r>
          <a:r>
            <a:rPr lang="en-US" sz="1800" b="1" kern="12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50680" y="1296227"/>
        <a:ext cx="3601023" cy="2244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672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FADC5576-D268-4E11-A65E-CE8EC80E0BF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6"/>
            <a:ext cx="5607050" cy="3660775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6"/>
            <a:ext cx="3038475" cy="46672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676"/>
            <a:ext cx="3038475" cy="46672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75A7602E-5C16-47EC-9DA3-1D7A2263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602E-5C16-47EC-9DA3-1D7A226377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7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16" indent="0" algn="ctr">
              <a:buNone/>
              <a:defRPr sz="2200"/>
            </a:lvl2pPr>
            <a:lvl3pPr marL="914432" indent="0" algn="ctr">
              <a:buNone/>
              <a:defRPr sz="2200"/>
            </a:lvl3pPr>
            <a:lvl4pPr marL="1371648" indent="0" algn="ctr">
              <a:buNone/>
              <a:defRPr sz="2000"/>
            </a:lvl4pPr>
            <a:lvl5pPr marL="1828864" indent="0" algn="ctr">
              <a:buNone/>
              <a:defRPr sz="2000"/>
            </a:lvl5pPr>
            <a:lvl6pPr marL="2286080" indent="0" algn="ctr">
              <a:buNone/>
              <a:defRPr sz="2000"/>
            </a:lvl6pPr>
            <a:lvl7pPr marL="2743296" indent="0" algn="ctr">
              <a:buNone/>
              <a:defRPr sz="2000"/>
            </a:lvl7pPr>
            <a:lvl8pPr marL="3200512" indent="0" algn="ctr">
              <a:buNone/>
              <a:defRPr sz="2000"/>
            </a:lvl8pPr>
            <a:lvl9pPr marL="3657728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8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1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1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5" y="1173576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1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3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1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8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3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7" y="6223831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1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3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8" indent="-182886" algn="l" defTabSz="914432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1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4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7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04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56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6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7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88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v4-1wFEzM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lcmedia.csumb.edu/Spanish/Puntos_de_partida8/Videos/ch06_minidrama.mo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vimeo.com/9886841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capÍTULO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7 “¡A COMER!”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AutoShape 2" descr="data:image/jpeg;base64,/9j/4AAQSkZJRgABAQAAAQABAAD/2wCEAAkGBhQSERUUEhQVFRUWFx4YGRYYFxcfIBgcFxUXGBoYHSAgHCYhGBkjHRQUHy8gIycpLCwsFR4xNTAqNSYsLCkBCQoKDgwOGg8PGjYlHyQsLCwsMDAqLS0wLCwsLCwsLCwsLC0sMC8sKiwsKSwsLCksKSwsLCwsLCwsLCwsLCwsLP/AABEIAKwBAwMBIgACEQEDEQH/xAAcAAACAwEBAQEAAAAAAAAAAAAGBwAFCAQDAgH/xABFEAABAwICBwQGBwgCAgIDAQABAgMRAAQFIQYHEjFRYaEiQXGRCBMyM4GxFDRCUmJzoiM1cnSys8HDktEkQ4LSJaPwFf/EABoBAAIDAQEAAAAAAAAAAAAAAAQFAAEDAgb/xAAwEQABAwIEAwcEAwEBAAAAAAABAAIDBBESITEyBXGhQUJRYYGRwRMz0fAiseEU8f/aAAwDAQACEQMRAD8ARte9nYuOq2WkLcV91CSo+QBNN3Ri0wliPX2KnFSO2pwrGXfsnZHwzprYFpZhwSEMKaYGfY2A2B0CetDsqYn6OQsdXDJo74WfMH1M4pcQfo5aSY7TqgnI98e10o5wb0bDkbq7A4pZR5dpX/1p4NPJUJSQocQQflX3RCKQJg+pTC2IJYLyhGbqirMcsk58Iqg1if8AiXTSbX9gkNA7LXYE+sczhMDuptUpNbn1tv8AJH9xygq4kRZJdxIkQXHiFw4frLvWt60ujgtP+RBolw/W8g5PMKTuzQoHxMGD86WFSlDKuVmjkjjrZ2aO98087DTyyd3PJSeC5T88utXrToUJSQRxBBrP1hgNw/7plxY4hJjLnu60WYJq6v0kKDgt9xyWZ8k5EjgTTGGrlfqy/JNYK6d+sd+SJ9b/AO5rz+BP91FZNrVWleBOJwx9FzcuXCSkSNlCZ/aIO+Cru40GaLuYMxG3YdoT21n13RUf00WahjSA/Io51VGwhsn8T5/5kkthmBv3Bhhlx0yB2EKVE7pgQPjRrg+onE34K20MJPe6sTlyTtGtCYTpVZOAJZdaTuARkjwABjpV2lU7q2a5rswbohr2vF2m6TODejc0mDdXS17uy0kJHMSraJ8YFHGD6psMtoKLVC1D7TsuHPkqR0ovqV0ukktIsWdtr58MOLaSlcBKDCQIGQTuj4V2YfrTu0e82HRl7SYPmmM/EGqjTb6/cfmf4FUlebfNIyR2E9pXkn1EscrsLiMymth+txhWTzS2zxTCh/g9KJcP0vtHvdvokx2VHZOfdCok+FISraw0TunvdsOEZZkbIz75VGVExV0xytdFw8RnJtbF6fhPwGd1KP0kfqNt/Mf6l1ZYDq/v24P0r1Az7KVKVHwyT1qa0MHT9GtxeLcuUh7dKW5Pq1DelM0ybOcOJ7bD99eibsqTgxyMLR++vRZnq3wjRG8uo+j2zzgP2koOzl+I9nrT00YxPBWI2bJLKsu2pAcII79oyR4gCmNh2kNs9ky82r8IUAf+Jg9K0ZNG/aVpHURSbXBZ9wf0fcQdgvFq3Tl7StpUHfkmRI4EijjBvRztEQbl9145yEw2nlxV1puVK1W6GsL1dYfaiWbRkKA9pSdtUjcZVJB8KU2H6U3TEerfcAyyJkeRmn45uPhWbqVcRcWlpB8fhJeKvc0sLTbX4Rzh+tq4Tk6224OIlJ6SOlEthrWtV5OJcaOW8bQ8x3fClDX022VEBIJJ3ACSaDZWzN7b80vj4hOztvzWgLDSG3f9082o8AoT5HPpVjSKw/Qe8egpYUkcVwn559KOcA0JvmoKr0oGXYTK93d2shw3GmUNTK/Vn76pvBVzSaxn95/lHlSuRu0WAAXlk8dlvP8ATX5R1/JMbnwWeKldVlhbrxhptaz+FJO/jw+NEdhqxvHPaSlofjVn5Ca8uyJ79oXjmQSSbWkoZtL9xoy2taD+FRG7w30RWGsm9a3uBwcHEg9RB60UYfqhbGbzylbskAJHMSZJ6US4foRZs+ywknivtHrNHxUlQNDb1TKChqm6Ow+v4VBgesxbxhVo4o5CWZUM+IIEedD+sW8YdvmUvvptCWRk8lW4uuCeyCBuO8im0hsJEAAAdwrOvpHfvFj+VH956mP0C5uGR1+ia/8AMXswTOxelkxtH9XVk6kLFz9JGeba0bJ/4knLxoww/RO1Z92w2DlmRtHLvkznWOLa7W2rabWpCvvJJB8xnRbg+uDE7eAm5U4kR2XQFiB3Se0Pga7ZBGza1aR00Ue1oWrwK/aRGDekksQLq1SrfKmlEeHZVP8AVRxg+vHDH4CnVMKMZOoIEn8QlOXEkVsiFf6ffu+4/hH9aaRlOfS7F2X8NfUw626CkZoWlW5aeBpUWGj9w/7plxY4hJjLmcutJeINLpAAOz5XnuKNLpmgDs+Sq+u2xxl9n3TriOSVGM+W6iiw1U3S83FNtDLedo+Qyn40SYfqlt0+9cccPAQkdJPWsI6Sc5gW6IaKhqCbgW6IWw/WldtwF7Doy9pMHzTGfiDRpgOnyriJtHxM9pA2k5czs1dWGitqz7thsHLMiTl3yZM1aRTSGGZu5/z1TqCnnZvkv6X6lJTF0Wj+JXKXr1m2V6wylwKBGQykwj9VGmEatLKArbU+MjO2Nk/8d4Piaz/rU/fF5+cfkKoMPxd5hW0w640ZBlC1J3btxzrQUsQN7XK0FFCCXFtz5rZFhgNux7pltHMJE5899d9ZbwfXhijEAvJfSO55AO/8QhXWjnB/SSQYF1aqTu7TSwoczsqgjwk0QABkEWGhosAnXQFrf+rM/m/61V04Prhwu4gC5S2o/ZeBRu5ns9a4dat0hy1ZLakrBd3pIIzbVwoer+y5C1v2HckrqlXGH6I3b3sMLjLNQ2Rn3yqJHhRJh+qN9WbrqGxwEqP+B1pCynlftavMx0s0m1pQvYaT3TPu33AMstokZcjIiiTD9bFynJ1Dbvmk9JHSinD9VdojNwuOnL2jA8kxl4k0SWGBMM+6ZbRzCROfPfTKGlqG9+3VNoKOqb37df8AFVYRpabhJm1uEZbykbOY3ySJHwpV6LYZZXcTiLCSY/Z5pUZ7ht7OfhNPR72T4H5ViA0Y6nbJb6mdvRMH0rZbfVzt6f0ta4bq1skAEpU9zUrI/BMCiSzw1poQ02hA/CkDd4b6xzhWlF1bfV7h1qO5K1AZ78pjpRvg+v7EWYDpauE5e2iFQOCkRnzINasiYzaLLZkMce1oC0xUpP4P6R9suBc27rR7yghY5fdPSjjB9ZuG3MBq7a2jHZWdhUnuAXEnwmtFqiipXwh5JEhQI4givyoosoYJraxK1ACLkqSI7DgSsZd2YkfAijvBvSScEC6tUK3yppRT4dlU/wBVJSpUUWo8H154Y/AU6phRjJ1BAk/iTIgcTFGmHYyxcJ2mHm3UnvQtKt3gaxTFX+j+ieIPqCrRi4JzhxKVJHPtmB1qKLYdZz9I794sfyo/vPUW6IaK6RNx6y9Q2js9h4+uMcN2XwUPGvPWJYMi+ZXiDSbtQZHsFbSYDrhjZ2lTvO88PjxJI2MYnaLOWVsTcT9EgEpJyFEuD6t8Ruo9VaOwY7S07Cc9xlcSPCaeujWluEsgBu2TbHPP1QO/8QlRo5w/HGHxLTza+QUJ+I3iuWSsftK5ZPHJtcCkRg/o43S4Nw+0yOCQVq5fdHWjnB/R/wAOagul24OXtq2U5b8kRkeBJpm1K1WyXun+jltY4TdLs2GmFoQClxCAFj9qj7XtdaTWDa7cTt4BeS8kfZeQFfqEK609tb/7mvP4E/3UVk2oonvg/pJoMC6tSnd2mlz4nZVHlJo3wfXHhdxAFylpR+y8CjdzPZ61lGvpKSTABJ5VFFtu2u0OJ2m1pWk96VAjPdmK9qyboxoTi61BVozctZg7cqaHIySnaHhNOrRDR7Hm4+lXzJRnKFt+tV/yGwf1GOFRRI/Wp++Lz84/IUMMW6lqCUJUpRyASCSfgKd+LWli3iVwu8tBcrKztK21ATsjc2SQB4k0daP6ZYYgBLSUW24R6oJB8SkRlxNDipiJtiQoq4ScOLP2SDwfVHidzBTarQkz2nYRu5K7XSjjB/RtdMG6ukIGUpaSVHmNpUAH4GnlaYg26JacQscUqB+VdFbg30RIIOYS+wfUZhjEFTa31Cc3VkzP4UwnpVFrqQMOs7ZVglNqr18SylKCQGlwDAz+NN6lF6SP1G2/mP8AUurVoCwbX7iTMB0tXCcvbRBgcFIjPmQaOcH9I+2VAubdxo5yUELHLfsms+1Kii11g+s/DbmA3dtBRjsrOwZPcAuJPhNE7bgUJSQRxBmsR29stxQShKlqOQSkEk/Ab6P9EtBcdyVapuLYZwVuFoc+yTOf8NRRace9k+B+VYgNat0YwbF20/8Am3rDggdkMFRiMxtBTefMg0udF04Vbx66w9YqQdtSy5u79lUAeArKSZkZAebXWEtRHEQHm10obHDHX1bLLTjiuCEKUfIA0Z4PqRxN+CWQynLN1QGR74Eqy8KfuDaa4eUhLS0MD7hSGwOmz1olZfSsShSVDiCD8q6bI1+03XbJGP2m6SuD+jYnI3V2TxSygDw7Sp/po5wjU5hdvBFsHVCO06SvdyPZ6Ua1K7Wi4msFYQAlLLSUjcA2gAfACpXbUqKLMWjOpV+7zVc2zYyyDm2rP8Kdx8TTGwb0drJuDcOvPnhIbT5CVfqoEBq2sNLLtn3b7gA7idoZ8lSKUs4kO832SSPiw77fZN7CNA7C1j1FqykiO0UhSstx2lSZq+ilRh+tt9OTrbbgyzEpPPiJ8qJLDWrar94HGjzTtDzTn0oxlZC7ttzR0dfA/vW55IzpRa3/AK41+SP7jlM6wx63e9082vkFCc+W8Usdb/1xr8kf3HKzrSDDcLLiDg6C4PaEC1AYqVKRLziuMP0vu2fdvuADuJ2h5KmiXD9b1wnJ5ptwcRKT/kdBQFUrZk8jNHLdlTLHtcUwNMdPWb/Dn7dKVNuuJATtZpyWlW8SdyT3UBaMakTdQV39smfsNnbWOEg7MV8VKLZxB43C6NZxSQbgD0TMwbUDhzMF31twcj21wMuSIyPAk0b4Tova2oH0e3aajvShIOe/OJ60kbDSm6Z92+4I7iqR5KkUTYfrduEZOttujiJSekjoKKZXxndkjWcTiduBCblSgjD9bVqvJxLjR5jaHmnPpRJh2kts/wC6fbUT9naAV/xMEeVFsmjftKOZURSbXBJrTb6/cfmf4FUlEWlli45iFwG21rO3uSknuHAV72Gra9d3thsZZrUBv5CTXn3xPfI7CL5leWkhkkldhaTmUMtOlJlJKTxBIPSrzD9O7xnc8pQyyXChl3Z5j4Gi6w1QJ3vvk8m0gdTPyolw/QGyazDIUcs1kq3eOXSiYqOcZg29fwjIaCpGYOH1/CF8G1ovuEJVal08WdqfKD864dcdk7iFpbIS2WD6+ZuFIQM2l9+0ePCmoywlAhKQkcAAB0oF1vfVmfzf9aqYH6kMZc517eSaO+rTxF7nYreSAMB9HUuAKfvW4yMMDa37xtEgDxg0e4PqOwxiNppT6hObqyZn8IhPSljbXa2zLa1IO+Ukjd4UQYfrFvWv/b6wcHEg9cldawZxFp3CyGj4sw7226pxYfhDLA2WWm2hwQhKd26YGdddLew1vjc8xwzQrzMH/uiSw1h2Tv8A7fVng4Cnr7PWi2VUT9HI6Osgfo74RE5uPhWbq0ai5StJKFJUI3pIO8cqz/Y4M+9k004vcMkmB4ncPjQPEQXYLefwlvFQXYMOevwuKva2vFtmW1qQd8pJG7woqsNVt25BXsND8SpPkmfnRLh+qJlObzq18kgJHMd5+VBspJnZgW6ICOhqHZhtueSEbDWNetb3A4ODiQeuR60Y4FrHdeIBs3FZgbTUkCeMgAedEOH6G2jPsMIniobR81TVylIGQyFM4YJm7n/P9pxBTVDN0nz/AGuZq9KgD6pxM9x2JH66ldVSjreaY2Pis2V+pSSYAk8BXvovp5hIj6Xb3AVIz2gtPPJOyY+BpuaM6X4Q4ALR62Sc4TAQrnkoBVJWcOedxsvPx8KkO8gdUtcP0Mu3vYYWBl2lDZGff2okeE0S2GqJ5WbzyEckgqP+BTTSoESDIPfX7RbOHxN1zR0fC4W7rlCGHar7RuCvbdIj2lQMuSY6zQXrUtEN3TSUJCU+pGQ/Mcpx0pNbTRVespSCSWQABvJLrkCqq4mMi/iPBVWwsjgOBtswgOpR5aapXSgKefbaJ+zExyJkCfCg27w9SFuJAKg2opKgDGRieQpU+F7BdwSWSCSMAuFrrlqV24Tg7tyv1bKCtXQDiScgKvcU1c3Fuwp5xbUIElIUSd4HCO+qbE9wxAZKmwvc0uaMkK1KlSs1kpUr7WwpIBUkgHcSCJ8ONfFWopUmjjCbNteCXCthJcQv2oEwNg79/eaB60ezAAfEXWskeANPiLqyw/SS5YP7J5xPLakHxBkGibD9bV0jJ1Dbo4xsnpl0oHqVbJpGbSrZUSx7XFN2w1uWyveocbPgFDpn0omw7Si1f90+2o8NqD5GD0rPkVKLZXyDcLo5nE5W7gD0Wl5oC1v/AFZn83/Wql7hmLXrSC4y48G0e0RtFInLOZTXTiWmrt0hDd0A4lCtqUwhRMEZmCO/7tay1jZIy0ixK2mr2SxFhBBPt++ioq6LSwcdMNtrWeCUk/IUZYBpBhKI27ZaFSO0v9oBHfvy+CaYWE6R2boAYea5IBCT/wATBHlQ0VI1+rwhIKFkmsg9P9slbh+rW8c3oDQyzWod/ISfOKJMP1QJGbz6jybSB1M/KmJNftMWUMTdRdNY+GwN1F+aH7DQq1t0ktt5x7SlKJyHjFZqwXWriVrAbulqQI7DgCxA7u0JA8CK1k97J8D8qxAaLaxrRZosjmMawWaLJzYP6STqYF1aoXvlTSik8slbQ60c4Pr2wx+AtxbCjAh1BiT+JO0AOZisv1+hJ7t9dLtbUw3Hbe4ALDzToP3FpVu37jXdWP8AAdCMRfIVbWz/AHwsAoHPtqgdaceiGhePtR63EEto7PYc/bmBvGYy4ZKFRRN2pVexbXASAt5tSu9QZIn4esMVKiixZX7Ne1pYuOq2WkLcVuhCSTnu3UYYPqZxS4g/Ry0k/aeUEbvw5r/TUUQ9hOll3ambe5eb3ZJWqDG6RuI5EUcYN6QOItQHg1cDP2kbKj8UQP00RYP6NhyN1dgbpS0jzG0r5xRxg+pTC7eCWC8ofaeUVb/w5I/TUUVHo76QDFwoIctbhKzA/ZD1ok8hCh8ATXtpNjaP/wDVs3ilwICUyHGnEKH7VwTsrSFd87qZFlhrTKdlptDY3QhITu3bhSs1uKi8aI3hkHydcoSsOGO/mEDXuwxX8CEWaVaFIu3Stx11J2OxAHq0bPHx391fWjzSbexbTsJLSmFuOudxVlH8Ugn4Jodb1mW7zSU3lupahv2SNlXExI38DIr8c1pMKQplVn+wjZCAsDIdxAEAchWH1YQ7GDmefVD/AF6cOMjTYnn1yUwF0sYI89b5OKWZUN6RtBPRJ6zQHasuvuJQnaWtwwATvJ4k0RaPaeG2cdHqkm3dUVFkR2J+7lERlByq0RpzYMErtbKHe4q2QB4ZmPhFCH6cgbd1rZH8jmgXfTla277ACxGfuOa7MD1ZtbBRcnafMyEOD9kI7Ko3qnnxqkxbVhcMhSgttTYE7Ukd4AERvMjlXRca1XCCpNu0h4p2fXbyBykcc4JIqlu9LVOWTdsUklC9srKz2syYiOddPdT4bALqR1IW2aNByTIxbQo3P0VDphphrtBJzUqEjZHAdnf/APwDdYOj9rbJZLKVNOL9poq2iBG85mDPPvrqTrVIfQtLavVBvYW2V7yDksZQD3cxVdpNpDaXICWLcoWtwKW4qJOcEbyYz3SBWkz4XtOHX90Wk8lO9jsNr+fxkizQjAAjDHPpWTT0uEZylGyM8s5IE1W3Wq9hRQ41dBDDgGztZkqVuAJiQfOjDEkLCX5yZFrCeG1258gE+YpZ3mmiF2lqyG1bTCkKJJEK2OudaSiJjQ140GXutphDG0MeNBl46/0vS21bum6cZWtKW2gFKe7tlQJEA98A8hBqxxHQa1Fshy3U44C6hKnSQE7Kl7KikQJEkQRPxr7w3WO89dbLdug+u2UbClHIie1MboOYjuo1xa/abtHFXAS6lsgKQhMDaBGykAnuMVzHFC5ri3z1XMUNO9ji3zzPTp6rnxrDkfRXmPUoS2EpQzuErVkI4QqOe+gq51fotkKdLqH1W4St5ggpBBEwFAzmN3GuxzWfbvhP0m2XLa9tGwvvG4nMZ+dfb+uBJ2tm1kH7yxn49mrkfTvzJ5aq5ZKWQ3ceWR/peri7y+a9Ww0iys4glcCU+W7wjxod0i0B+j2wuGn0PNyASBxMSCCQROVfB0zN1cJN8pRtxJLTcgZAxkCCrPvJr90t00RcNJt7Zr1VukzGQKo3ZDIDv786we+J7SSbns/80AQ0j4XsLnG50Hj7DIBCdSu6xwN973TLi+YSY891EmH6qrtz29hofiVJ8kz86EZDI/aEEyCR+1pQ/h+klywf2T7ieW0SPIyD5UTYdrauUQHUtujjGyrzGXSiDD9UDCc3nVuckwkeHeflRNh+h1ox7DCJ4qG0fNU0whpqhvet1TSCkqm963rfpoqvBtPk3Qj6PcJJESEFSRlxH/VJPRnUq5dQV3ls2JHZSvbXnvyyE/GtLKSAkxll/is4A7q3nqH0+G+d/REVNU+lDcX8r38vBMDB/R6sGoL63rg94KthPkntfqo5wnQ2ytfcWzLZyzCBOW4yZM/Gk1h+lF0x7t9wAdxMjyMiiWw1tXCfettuDLMSk8+In4VTOIRndkuY+KRO3AhNmpQVh+te1X7xLjR5jaHmM+lElhpDbve6ebVyChOfI50WyaN+0o6Ooik2uCsalSpWq3SNwPTm4tRsthrYy7Pq0jdzSAfOaLMP1vp3PMEc21A9DHzpZVK82yrlZo5eSjrZ2aO9808sP09sndzwScslgp392eR+Bq+aeSoSlQUOIII6Vm+rHCWrkq/8YPTxb2vjmKMj4g45Obfkj4uKvOTm35LQVKLW/wDXGvyR/ccq/wAAbxnLbLezl76CY/8AhnPjQ1rU2/pTXrNja9SPYBj3jnEzW1VJjhvYjmt6yX6lOThIzGoQXUqVKTJCpUqVKiilSpUqKKVKlSooibENYNy9a/R1bMQEqWAdpQHcc4zynKhmrCw0euHvdMuK5hJjzOVEuH6p7tebhbaHM7R8k5daIwSzZ2JROCec3sShCyvVsuJcbOytJkHgause05ubtsNulIRMkJTG0RunM+VVV3jdjY3z1teNXDoaXs7ba0DagD7Jgxn96mLotppgSo9SplpeQ/bIKVZ920uZ+CqLjo5rWJsCjoqCosWl1gdUv7DR25e90w4rnsmPM5US4dqnul5uFtocCdo+ScutN22uUOJCm1JWnuKSCPMZV60Qzh8Y3G6KZwyMbiT0QHh+qK3TBdcccPAQkf5PWuTTzCmrBhlVq2htRdgq2QokbCjBK5JEimPQFrf+rM/m/wCtVdTwsjicWCxXdRBHFA4sFj49vuqHDta9wiA4224Mtw2THwy6US4frXtl5OJcaPhtDzGfSlFUpWytmb235pNHxCdnbfmtBWGkds97p5tXLaE58jnVjWbUgyI391FOAMYpl9H9eE5xJhPP2+zR0VeXZFvsmEPE3PNiy/L8Jzubj4Vm6nfhCcRCT9JNuRHcFbW7PdAmkxovrBwpMC7tX9rLtbYWnxKRsmOUKruphdUYcItrqtKuB9VhLRa19fReLbZUYSCTwAmrzD9Brx72WFJHFcJGffnmR4A0xdG9OcJcAFq/btnOEkBs88lAGi5CwRIIIO4is2cNHecs4+Et77vZLCw1QuHN55KeSAVdTHyolw/VlZtwVJU6RGa1Hu5CB5zRZUoxlJEzRqOjoYGaN981yN4SykABtAA3DZFSuupRGEeCKwjwSO0f0JeuxtNrY2cs/WpVkeSZPnFF+H6oWxm88pXJACR5mTWY2LlSFBSFKSoZgpJBEcxRbg2t3E7aAm6W4kT2XYXv5q7XWg2UMLey/NAx8OgZqL81pTD9CLNmNlhJIjtL7Ry7+1MfCrtDYSIAAHACkRg/pJOCBdWqVbu00spPM7KpBPKRRzg+vLDH4CnVsKM5OoIiPxJlPWi2sa3aLI1kbWZNFkwKUWt/641+SP7jlNHDsZYuBtMPNujfKFpVv3TBypXa3vrjX5I/uOUJXfaQXEfsHmEC1KtbDRS6e92w4RxIgeZgUTYfqiuFZuuNt8hKj0gdTSdkEj9GpCymlk2tQJUinDh+qa1R7xTjp5nZHknPrRLh+jtsx7pltPMJE5czn1otnD3ncbI1nC5DuIHVIZOCPFBcLaktjetQ2UiTGalQBmQKJMF1ZP3CQv1rKUHcUrC/6cutGut/9zXn8Cf7qKyvY4o8wraZdcaVxQtST5giim0EY1N0azhkQ3EladsNUVun3rjjh4CEjpJ60TYforase7YbB4kSfMyazhg+u/E2IBeDycsnUg5Du2hCs+JJo3wf0k0mBdWhHFTKwfDsqj+qimQRs2hGsp4o9rQnaBX7QXg+uHDLiALkNqMdl0FGZ7pPZ60XW14h1O02tK0n7SVBQ8xWy3WTdan73vPzj8hQpRfrMtlOYzeJQlS1etOSQSdw7hX1g+qPE7mNm1WhJjtOkIEHv7WZHgDUUQzYYs8wraZdcaVxQtST0Io0wfXjibEBTqX05ZOoBMDu2hBz4kmivB/RtcMG6ukJ3ylpJV4dpUfKjjB9ReGMQVNLfUIzdWSJH4UwCDwM1FEMYB6RYcIQ/ZOFWebB2j/wMH9VXuneLJvbZjYQ40S6IFwgszLasgXIST4Gj7DsFYt07LDLbQHchCU7/AUr/SR+o238x/qXXEjBI0tPas5YxKwsPavXDNU7ywFOOtoSYPZlZIPPIfOiXD9Vdoj3hW6eaoHkmD1rMOFaS3VsZt7h1rMGELUAY3SJg/EUb4Pr9xJmA4W7gCfeIg+aY+VYMo4W9nuho6CBndvzzWjLHA2GfdMto5hInLnvNd1J3BvSPt1wLm2daOQ2kFKxzJB2SByE0c4PrPw25j1d22CZ7Lh2DlyVFEgAZBGBoaLAIme9k+B+VYgNbdU4FIJBBBGRG45Viyywt19Wyy0tw5CEJKszu3CrVrkq0wnSe6tTNvcPNZzCVqAMbpEwfiKKMH1JYo/BLIZSe95YTu/CJV0o6wf0bEiDdXZO7stIjxG0qfOKiiFMH1/YizAdLVwBPtog+aI+VMHRnX43cqCF2VwFEgSyPWiTxAAUPCDRDg+pvC7eItg6r7zxK5+B7P6aMLWzQ2NltCUDglIAy3ZCoouW3xpK0hWw+me5TLoI8QU5VKsKlRRYcr9ps6MaFYOI+luXKlSMiAlHP2JVHiRTc0YwHCW4Nm1a7WcEbKl881SuKyZNG/aViyeOTa4FZlwjQm9uvcWryxl2tghOe7tGBHxo3wb0eb9yC+tm3HAqK1D4J7P6q0eBX7Wq2SswH0frRhQW4++4sQeyr1Ykfw9rrXzpxdrsbpoW6lCGge2ouH3i/tOFSoy401aUmtz623+SP7jlBVri2K48Ql/EXFsNwe0L0sNbj6cnmkODimUn/I6US4frTtHMl7bRy9pMjzTOXiBSeqUrZWzN7b80mj4jOztvzWhbDHGHvdPNr5BQnLlvrurODLSlGEAqPBIJPSjTALDFxHqi6hOXvVCI7slSY8BR0VcX5FnsmMPEnPyLCeSKtb/7mvP4E/3UVk2tUaXYfdOYXcIvHGtkpG0WkK2veIORKgnu4UCaL6GYEAn16n1rgyHiUp//AF//AGo36zAbONj5pj/0RggONj5pKIbJIABJOQA3miXB9WmI3MeqtHYP2ljYGXNcVqDR7CbBtP8A4bdskZZtBE8pIznxq8rUEHRbAg5hZ7wb0cbpcG5uGmhl2UBSzHePsgHzpg6M6krOzUFhy5WsTmHVNjPk2UnrTDqVatJvFtJHrK+uEsKAAXEKSFE5Deo9onmTVrh+t9YyeYSrdmhRHiYMz5ihbTb6/cfmf4FUleedUysebO7SvKvq5o5HYXdpTpw/WXZue0tTR4LSfmJHWiK0xBt0S24hY/CoHf4bqzpXTYWzq1D1KVqUCI2AqQe7MbqIj4g/Rwuio+KyaObfktFUovSR+o238x/qXVjgFljIiFlKc/fqB6Zqr41rYOX7W3TfOAJD0k26M/dqB9tcceFMWVALcTgQPNNWVQc3E5paPNZrr1t7VbitltKlq4JBJ8hnT80Y0Q0fTEy4vL6ypQz8BCCOMyKaWEWNs2gC1QylHd6pKAOfs1q2Rr9put2SsftN1l7B9UOJ3EbNsptJjtOkIEHvg9ojwBo5wb0bXDBurpKd8paSVeHaVH9NPipXa0QZo3qstLEEtKuFGBJL7gBIH3UFKT8QaAcF07ubZISgoKBHZKE93d2QDTvc3HwrN1K6+RzC0tNtfhJuJyvjLCw21+Ey8P1vjc+wRzbV/hX/AHRNYawLJ3IPBByyWCnfzOXWkdUoRlfK3XNAx8TmbrmtHsXCViUKSocUkEdK9Kz9hFldKM2yXp4t7Q8cxTFwC0xgR6xxsJyyehRj/wCOfmRTCGrMncKawV5l7h9M0eVK5WkPQNpTc98IVHVdSjrphfyWdqgNfqUkmAJJ7hV1YaGXj3sMLAPersjL+KK8q1jnbRdeLYxzzZouvPD9LLpn3b7kZZE7Qy7oVMDwoksNbb6cnW23BxEpP+R0r0w/VE8rN55CBlkkFR58AD50S2Gq6zb9sLdP4lQPJMUxhhqhobc/wmsFPWjQ25n4zXxh2tO1cICw42owM07Qk/wyelDen7Sbu9ZS040CWRHrFhsmXHNwVBPfuB3UyrHB2WRDTSEfwpA3cTvNZ/8ASO/eLH8qP7z1MDC6RmGU35fvwmhp3yswTOvyFv32R9h2qFRgvPgcm0z+ox8qJbDVtZNb2y4cs1qJ3chArLuD6X3lrH0e5ebAnshZ2c9/ZMp6Ub4P6QeINQHksvjL2k7Kst+aYEniQatlLEzRq6jooGaN981o21sG2hDaEIHBKQPlXvSkwb0jLRcC4YdZOclMOJHDdCv00cYPrEw+6gM3bRJjsqVsqz3CFQSfCiALIoADIL70+/d9x/CP600jKeWnpnDriPuj+tNJFlhSzCElR4JBJ8hSXiP3By+V57iucreXyV8tuFJlJII3EGDV5h+nN4z7L6lAdy+188+telhq/vXdzJQMs1kJ398b+lEuH6oFb33wOTaZ6q/6rCKGfuAjohoaep1jBHReeH63nBAeZSrdmhRB5mDIPmKJ8K1j2r5CZcQr7qkE/wBM1+2GreyazLZcOWa1E7uQgdKIbaybbENoSgcEpA+VNYWVA3uH77J3BHVN3vHtf8JRYpgCr3EbgMusA7ZyU6kK3D7Ht93Cr/D9UCRm8+TuyQmPESZ+QpGa0z/+YvPzj8hXPg+sXELWPU3boAjsqVtpy3CFSAPCrFFFcuIurHD4cRc4XJWn7DQCya3MhZ4uSroculXzTKUiEpCRwAA+VZ6wf0jLxEC4YZeHFMtqPlKf00c4P6QWHuwHg6wcvaTtJz35pkwOYFEtY1m0WRjI2M2iyZ9AWt/6sz+b/rVRLhGl9ndR9HuWXCfshY2st/ZPa6UNa3vqzP5v+tVY1f2XIet+w7klTXrbXa2zLa1IPFKiD0r7tMPcdMNNrWd3ZSTv8N1EOH6tb13MoS2OK1AdBJ6V59kb3bQvLxxSP2Ar4sNYt61/7fWDLJYB3c8j1okw/XB3PsfFtX+Ff9164fqgQM3n1K3ZISB4iTJ+VElhoFZNbmUrPFyVdDl0ppDFVDvW55pxBDWjvW55/lTDNN7W4BDalTG4oX3jiAR1pXaOaEuXgCm3rfZymHEqInkmYPIxTrLKUoISAkRuAA7qxM0+pCgpCilQgggkEHiCN1FvphLb6hvbwyR0lIJrfVN7eGX5WocP1Rspj1zq1ngkBI/yaJMP0OtGYKGESPtKG0cu+VTHwrMuD62MTtoCLpa0iey7Cxn/ABSetHGD+ki8IF1aoWMpU0opPMwraBPxFdsp42aNWsdLDHtaE+0pAyGVftLzB9e2GPQFuLYUe51BgRzTtCjXDcdt7gSw806PwLSqJ3TBy+Nbohd1SpUqKLL+jWuu6tMvU2zicp/ZhCsvxIjPmQaYmDekbaLgXLDrJzkpIcSOHBXSs8VKoADIKgABYLX+D6xsOuoDV20VGOypWwqTuEKiT4URpVO6sO1bYRpXd2sfR7h1oCckrMZ7+z7PSrVrZtZz9I794sfyo/vPV7aGa7MRW8hl0tOhSkp2lNwoAmJlJTn4g0W6baHs4lijH0guAeoSIbKRP7Z/iknuqKLOtduG4K/cHZYZcdMgQhClRO6YGXxrUuEapMMto2bVC1D7TsrOfJXZ6UWsW6UAJQlKQMgEgACOQqKLMOD6jMTfgqaQwk97qwN34U7SulHOD+ja2IN1dKXu7LSAkcxKpJ8YFOmpUUS00s0RYwvCLldoHApCQRtuOLGbqJlBOwRn92l1o7r+ubdIQ5bW7iR9weqP6QU/ppv63/3NefwJ/uorJtVYXuqsL3Wk8H9ITD3YDyXmDlvSFJz35pzgcxRvhGmVldR9HuWXCfshY2st/ZMK6VjWv0GrVrcVSsfYPrAv7X3N08AI7JUVJy3CFSIps6s9bd7ePBm4DKhBO2EEKMeCtnpUUSv1qfve8/OPyFClaCTqxtL/ABS8cuC6f2quylQA4fdnu40eYPq4w61gtWjW0I7Sk7apHfKpg+EVFFlfCdFLu6j6Pbuug96UKjLf2t3WjfB/R+xF2C76q3Tl7StpUHgEzmOBIrSqUgZDKv2oolFg3o5WqINw+66e8IAQOX3lda/NbbYwqztjaD/3BMPFToIDS+5wqA3d0U3qUXpI/Ubb+Y/1LqiAciqIByKHMC9Ix1sBNxaNKTkJZJQQBvOyZBPxFHeD6+MMegLW4wTOTiDGXNO0KzDUq1a2phmP29yJYfadGXsLSqJ3SAZHxrvrD7TxSQpJKVAyCCQQeII3UVYPrUxK2j1d04oCey5Cxn/FJ61FFrN72T4H5ViA1pjVlrDuMRbX69LQKQBKEqEyDJMqInLuqh0A1N2D7KXng64eydkrATumOykGPjUUSFAogwjV/f3UeptXlAx2ikpTnuMqgRWqMH0NsrX6vbMtkfaCAVZ/iMqPnV1UUWdMH9HW9cg3DzLA4CXFD4CE/qo8wLUBYsKC3HH3Vggg7ewARw2IP6qZ9Sooq9jA2kJCU+sgbpeePUrmpVhUqK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91" y="4150433"/>
            <a:ext cx="3186517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directo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s-ES_tradnl" dirty="0" smtClean="0"/>
              <a:t>				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			NOS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TE			OS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LO			LOS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LA			LAS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Mi padre come una manzana.		Mi padre 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come.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Yo veo a Juan y a Pedro.			Yo 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veo.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Mi abuela visita a mi hermana y a mí.	Mi abuela 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visita.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Ella quiere invitar a Pablo y a ti.		Ella 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quiere invitar. / Ella quiere invitar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Yo estoy buscando a ti.			Yo 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estoy buscando. / Yo estoy buscándo</a:t>
            </a:r>
            <a:r>
              <a:rPr lang="es-ES_tradnl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46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directo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: ¡A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practicar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sustituyendo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próximo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verano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cuidan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y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mucho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Ella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falda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azules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blancos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almacenes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nietas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mucho.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comer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arroz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cubano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y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oímos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canciones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Shakira a menudo.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ti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supermercado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ermana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casarse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pronto.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buscando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conmigo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pensáis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invitar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mi prima y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cine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2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directo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: ¡A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practicar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conocéis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describir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Tenéis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sustituyáis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tenéis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 y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progresivo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	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plantas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tienda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plantando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plantas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jardín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bonito en 					primavera.</a:t>
            </a:r>
          </a:p>
          <a:p>
            <a:pPr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plantando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plantándolas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				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jardín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bonito en 	primavera.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la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comida		los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la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ventana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409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directo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: ¡A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practicar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afirmativa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negativamente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Antes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sustituye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	¿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hoy?		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OD;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visitarlos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hoy. /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hoy.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no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visitarlos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hoy. / No, no 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hoy.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leyendo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revista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invitan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cenar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mirando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ti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espejo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buscar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Marta y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escribiendo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voy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objeto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directo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: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Repaso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basadas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sustituid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personas.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un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conjugado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infinitivo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gerundio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mi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papá</a:t>
            </a: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a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supermercado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a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visitarnos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Ver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Pedir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Comer		Dar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Pagar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Visitar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417" y="1843909"/>
            <a:ext cx="6064174" cy="47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425" y="1161826"/>
            <a:ext cx="1167204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241755404"/>
              </p:ext>
            </p:extLst>
          </p:nvPr>
        </p:nvGraphicFramePr>
        <p:xfrm>
          <a:off x="528676" y="323385"/>
          <a:ext cx="10232251" cy="6209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1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Usos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imperfecto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Acción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habitual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el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pasado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	María </a:t>
            </a:r>
            <a:r>
              <a:rPr lang="en-US" sz="24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esquiaba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todos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inviernos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cuando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era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					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pequeña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Descripción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características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Nosotros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estábamos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tristes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muerte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del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abuelo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físicas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de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personalidad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mentales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abuela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era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muy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guapa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cuando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era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joven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emocionales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defRPr/>
            </a:pPr>
            <a:endParaRPr lang="en-US" sz="24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Simultaneidad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siempre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con</a:t>
            </a:r>
          </a:p>
          <a:p>
            <a:pPr algn="just">
              <a:defRPr/>
            </a:pPr>
            <a:r>
              <a:rPr lang="en-US" sz="2400" b="1" u="sng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mientras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			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Yo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comía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mientras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mi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madre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hablaba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teléfono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Para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expresar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tiempo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y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edad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tenía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20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años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cuando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viajé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 Chile.</a:t>
            </a:r>
          </a:p>
          <a:p>
            <a:pPr algn="just">
              <a:defRPr/>
            </a:pP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pasado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		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Eran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las 9 de la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mañana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cuando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yo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estudiaba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la 					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biblioteca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hacían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la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tienda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?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hacían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tienda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uántos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tenían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hora era?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hacía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estación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era?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personas?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llevaban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sentían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hacían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antes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tienda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rutina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diaria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recordando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reflexivos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hora.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hacían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mientras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compraban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62" y="2832409"/>
            <a:ext cx="5295122" cy="35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Más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imperfecto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parejas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vais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describir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 que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sucede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ñeta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empleando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oraciones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con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imperfecto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.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Estad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seguros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de que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usáis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todos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los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usos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del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imperfecto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y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utilizáis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el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vocabulario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estudiado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clase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: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just"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38" y="2368052"/>
            <a:ext cx="6761497" cy="3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está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pasando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en 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restaurante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?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diciendo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capítulo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6)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haciendo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personas?: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camarero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derecha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sirviendo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helado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Finalmente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indiquen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</a:t>
            </a:r>
          </a:p>
          <a:p>
            <a:pPr marL="45721" indent="0" algn="just">
              <a:buNone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acaban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El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señor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acaba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comida.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3693" y="1068636"/>
            <a:ext cx="5528156" cy="5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Las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comidas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015" y="1081085"/>
            <a:ext cx="5363737" cy="3795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000">
            <a:off x="5990294" y="2237962"/>
            <a:ext cx="5628096" cy="39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acaban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hacer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? ¿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van 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hacer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?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acaban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Usted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2" y="1816350"/>
            <a:ext cx="24955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04" y="3994193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21" y="1759740"/>
            <a:ext cx="1532707" cy="1806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79" y="4189481"/>
            <a:ext cx="2409825" cy="1895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485" y="1766184"/>
            <a:ext cx="2543175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619" y="3824093"/>
            <a:ext cx="2250814" cy="22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practicar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para 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examen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oral!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cortometraje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muertos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ctr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=-</a:t>
            </a:r>
            <a:r>
              <a:rPr lang="en-US" sz="1600" b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v4-1wFEzM0</a:t>
            </a:r>
            <a:endParaRPr lang="en-US" sz="1600" b="1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párrafo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describáis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sucede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mucho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Pensad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preparación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el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examen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oral.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tened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cuenta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estudiado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hasta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			Presente de verbos regulares e irregulares		Pronombres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familia			Presente progresivo				Comparaciones y superlativos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 y las 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		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 a + infinitivo (para expresar futuro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Posesivos y demostrativos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casa			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hay / 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s-ES" sz="1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egativas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indefinidas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fechas			querer / desear / preferir / etc. + infinitivo 	Palabras para expresar lugar</a:t>
            </a: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números			seguir / continuar / etc. + gerundio		Palabras para expresar secuencia</a:t>
            </a: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hora				Acabar de + infinitivo			Mucho y poco</a:t>
            </a:r>
          </a:p>
          <a:p>
            <a:pPr marL="45721" indent="0" algn="just">
              <a:buNone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estaciones, el 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		Posición del adjetivo</a:t>
            </a:r>
          </a:p>
          <a:p>
            <a:pPr marL="45721" indent="0" algn="just">
              <a:buNone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comida			Concordancias</a:t>
            </a: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 con </a:t>
            </a:r>
            <a:r>
              <a:rPr lang="es-ES" sz="1600" b="1" u="sng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Los artículos</a:t>
            </a:r>
            <a:endParaRPr lang="es-ES" sz="1600" b="1" u="sng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saludos			Contracciones</a:t>
            </a:r>
          </a:p>
          <a:p>
            <a:pPr marL="45721" indent="0" algn="just">
              <a:buNone/>
            </a:pPr>
            <a:r>
              <a:rPr lang="es-ES" sz="1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colores			Imperfecto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En 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restaurante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425" y="1050877"/>
            <a:ext cx="116720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wlcmedia.csumb.edu/Spanish/Puntos_de_partida8/Videos/ch06_minidrama.mov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Luego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continuación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y,</a:t>
            </a:r>
          </a:p>
          <a:p>
            <a:pPr algn="just"/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finalmente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voy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62" y="2063361"/>
            <a:ext cx="4367284" cy="45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Preguntas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sobre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el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vídeo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08" y="1038996"/>
            <a:ext cx="1156286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piden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recomienda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camarero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comer para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cenar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celebrando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comida y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just">
              <a:buAutoNum type="arabicPeriod"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gramaticales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diferentes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semestre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fechas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la casa;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b="1" u="sng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secuencia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etc.</a:t>
            </a:r>
          </a:p>
          <a:p>
            <a:pPr marL="342900" indent="-342900" algn="just">
              <a:buAutoNum type="arabicPeriod"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3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venta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ambulante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comida en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Sudam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érica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cortometraje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titulado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comida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vimeo.com/98868416</a:t>
            </a: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1" indent="-457200" algn="just">
              <a:buAutoNum type="arabicPeriod"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alguna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vez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alimentos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no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502921" indent="-457200" algn="just">
              <a:buAutoNum type="arabicPeriod"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1" indent="-457200" algn="just">
              <a:buAutoNum type="arabicPeriod"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semejanzas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ambulante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comida en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vídeo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origen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)?</a:t>
            </a:r>
          </a:p>
          <a:p>
            <a:pPr marL="502921" indent="-457200" algn="just">
              <a:buAutoNum type="arabicPeriod"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1" indent="-457200" algn="just">
              <a:buAutoNum type="arabicPeriod"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¿Comes a menudo comida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comida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puestos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ambulantes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algn="just"/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opinión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popular (o no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popular)</a:t>
            </a:r>
          </a:p>
          <a:p>
            <a:pPr marL="45721"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ambulante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comida en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90" y="4618641"/>
            <a:ext cx="4193465" cy="17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“Saber” vs. “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conocer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”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indicando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(no)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sabéis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(no)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conocéis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No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conozco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Chicago,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edificios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altísimos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Conozco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Chicago,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barrio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latino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Conozco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Chicago y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ciudad.</a:t>
            </a:r>
          </a:p>
          <a:p>
            <a:pPr marL="45721" indent="0" algn="just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conozco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Chicago y no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827" y="1386613"/>
            <a:ext cx="1527214" cy="87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4" y="2971732"/>
            <a:ext cx="3193905" cy="1622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11" y="3032850"/>
            <a:ext cx="2686884" cy="1781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284" y="4969742"/>
            <a:ext cx="3921061" cy="1441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309" y="2643618"/>
            <a:ext cx="352425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149" y="4370417"/>
            <a:ext cx="2649580" cy="18381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5951" y="4060941"/>
            <a:ext cx="1629163" cy="24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La “a” personal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recibe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directamente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manzana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manzana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comida,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recibe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directamente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compráis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flores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compradas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reciben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directamente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amigos son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vistos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reciben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directamente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persona,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necesitamos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preposición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“a”.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llama la “a” personal: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vs. 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Chicago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vs.	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película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06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La “a” personal: ¡A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practicar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25" y="1161826"/>
            <a:ext cx="11672047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parejas, completad el siguiente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 usando la </a:t>
            </a:r>
            <a:r>
              <a:rPr lang="es-ES_tradnl" sz="2000" b="1" u="sng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personal cuando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necesario: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endParaRPr lang="es-ES_tradnl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a Puerto Rico! En Manatí, un pueblo pequeño en la costa, visitamos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abuela. Vamos a llevar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abuela a Dorado, otro pueblo bonito, para ver _________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tíos. Quiero visitar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Universidad de Puerto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Rico,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está en Río 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Piedras,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 pienso estudiar allí. En San Juan, la capital, vamos a ver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otros familiares. En las calles bonitas del Viejo San Juan, yo siempre miro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turistas que compran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 en las tiendas. Finalmente, quiero visitar _________</a:t>
            </a:r>
            <a:r>
              <a:rPr lang="es-ES_tradnl" sz="2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almacén y comprar regalos para mis amigos.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s-ES_tradnl" dirty="0"/>
              <a:t/>
            </a:r>
            <a:br>
              <a:rPr lang="es-ES_tradnl" dirty="0"/>
            </a:b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76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Repaso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pronombres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773251"/>
              </p:ext>
            </p:extLst>
          </p:nvPr>
        </p:nvGraphicFramePr>
        <p:xfrm>
          <a:off x="1908910" y="9924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70667" y="3476978"/>
            <a:ext cx="310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185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estamos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contentos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2310" y="3476978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lavo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6254044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BF1B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abrazáis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0137" y="6254044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regalo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29451</TotalTime>
  <Words>1262</Words>
  <Application>Microsoft Office PowerPoint</Application>
  <PresentationFormat>Widescreen</PresentationFormat>
  <Paragraphs>311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Bradley Hand ITC</vt:lpstr>
      <vt:lpstr>Calibri</vt:lpstr>
      <vt:lpstr>Corbel</vt:lpstr>
      <vt:lpstr>Times New Roman</vt:lpstr>
      <vt:lpstr>Wingdings</vt:lpstr>
      <vt:lpstr>Basis</vt:lpstr>
      <vt:lpstr>capÍTULO 7 “¡A COMER!”</vt:lpstr>
      <vt:lpstr>Las comidas</vt:lpstr>
      <vt:lpstr>En el restaurante</vt:lpstr>
      <vt:lpstr>Preguntas sobre el vídeo</vt:lpstr>
      <vt:lpstr>La venta ambulante de comida en Sudamérica</vt:lpstr>
      <vt:lpstr>“Saber” vs. “conocer”</vt:lpstr>
      <vt:lpstr>La “a” personal</vt:lpstr>
      <vt:lpstr>La “a” personal: ¡A practicar!</vt:lpstr>
      <vt:lpstr>Repaso de pronombres</vt:lpstr>
      <vt:lpstr>Los pronombres de objeto directo</vt:lpstr>
      <vt:lpstr>Los pronombres de objeto directo: ¡A practicar!</vt:lpstr>
      <vt:lpstr>Los pronombres de objeto directo: ¡A practicar!</vt:lpstr>
      <vt:lpstr>Los pronombres de objeto directo: ¡A practicar!</vt:lpstr>
      <vt:lpstr>Los pronombres de objeto directo: Repaso</vt:lpstr>
      <vt:lpstr>PowerPoint Presentation</vt:lpstr>
      <vt:lpstr>Usos del imperfecto</vt:lpstr>
      <vt:lpstr>¿Qué hacían en la tienda?</vt:lpstr>
      <vt:lpstr>Más imperfecto</vt:lpstr>
      <vt:lpstr>¿Qué está pasando en el restaurante?</vt:lpstr>
      <vt:lpstr>¿Qué acaban de hacer? ¿Qué van a hacer?</vt:lpstr>
      <vt:lpstr>¡A practicar para el examen oral!</vt:lpstr>
    </vt:vector>
  </TitlesOfParts>
  <Company>Grinnell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 “LA FAMILIA”  </dc:title>
  <dc:creator>Valentin, Carmen</dc:creator>
  <cp:lastModifiedBy>Valentin, Carmen</cp:lastModifiedBy>
  <cp:revision>662</cp:revision>
  <cp:lastPrinted>2016-11-07T20:53:43Z</cp:lastPrinted>
  <dcterms:created xsi:type="dcterms:W3CDTF">2014-09-10T19:54:21Z</dcterms:created>
  <dcterms:modified xsi:type="dcterms:W3CDTF">2016-11-07T21:02:12Z</dcterms:modified>
</cp:coreProperties>
</file>